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90"/>
  </p:notesMasterIdLst>
  <p:sldIdLst>
    <p:sldId id="381" r:id="rId2"/>
    <p:sldId id="256" r:id="rId3"/>
    <p:sldId id="257" r:id="rId4"/>
    <p:sldId id="319" r:id="rId5"/>
    <p:sldId id="264" r:id="rId6"/>
    <p:sldId id="265" r:id="rId7"/>
    <p:sldId id="266" r:id="rId8"/>
    <p:sldId id="321" r:id="rId9"/>
    <p:sldId id="267" r:id="rId10"/>
    <p:sldId id="331" r:id="rId11"/>
    <p:sldId id="375" r:id="rId12"/>
    <p:sldId id="372" r:id="rId13"/>
    <p:sldId id="374" r:id="rId14"/>
    <p:sldId id="268" r:id="rId15"/>
    <p:sldId id="269" r:id="rId16"/>
    <p:sldId id="322" r:id="rId17"/>
    <p:sldId id="323" r:id="rId18"/>
    <p:sldId id="324" r:id="rId19"/>
    <p:sldId id="325" r:id="rId20"/>
    <p:sldId id="363" r:id="rId21"/>
    <p:sldId id="362" r:id="rId22"/>
    <p:sldId id="364" r:id="rId23"/>
    <p:sldId id="365" r:id="rId24"/>
    <p:sldId id="366" r:id="rId25"/>
    <p:sldId id="367" r:id="rId26"/>
    <p:sldId id="368" r:id="rId27"/>
    <p:sldId id="326" r:id="rId28"/>
    <p:sldId id="270" r:id="rId29"/>
    <p:sldId id="271" r:id="rId30"/>
    <p:sldId id="272" r:id="rId31"/>
    <p:sldId id="336" r:id="rId32"/>
    <p:sldId id="273" r:id="rId33"/>
    <p:sldId id="274" r:id="rId34"/>
    <p:sldId id="275" r:id="rId35"/>
    <p:sldId id="276" r:id="rId36"/>
    <p:sldId id="277" r:id="rId37"/>
    <p:sldId id="278" r:id="rId38"/>
    <p:sldId id="332" r:id="rId39"/>
    <p:sldId id="333" r:id="rId40"/>
    <p:sldId id="334" r:id="rId41"/>
    <p:sldId id="335" r:id="rId42"/>
    <p:sldId id="279" r:id="rId43"/>
    <p:sldId id="287" r:id="rId44"/>
    <p:sldId id="288" r:id="rId45"/>
    <p:sldId id="327" r:id="rId46"/>
    <p:sldId id="328" r:id="rId47"/>
    <p:sldId id="339" r:id="rId48"/>
    <p:sldId id="289" r:id="rId49"/>
    <p:sldId id="312" r:id="rId50"/>
    <p:sldId id="314" r:id="rId51"/>
    <p:sldId id="378" r:id="rId52"/>
    <p:sldId id="379" r:id="rId53"/>
    <p:sldId id="341" r:id="rId54"/>
    <p:sldId id="259" r:id="rId55"/>
    <p:sldId id="343" r:id="rId56"/>
    <p:sldId id="344" r:id="rId57"/>
    <p:sldId id="345" r:id="rId58"/>
    <p:sldId id="346" r:id="rId59"/>
    <p:sldId id="329" r:id="rId60"/>
    <p:sldId id="285" r:id="rId61"/>
    <p:sldId id="377" r:id="rId62"/>
    <p:sldId id="286" r:id="rId63"/>
    <p:sldId id="306" r:id="rId64"/>
    <p:sldId id="369" r:id="rId65"/>
    <p:sldId id="305" r:id="rId66"/>
    <p:sldId id="330" r:id="rId67"/>
    <p:sldId id="308" r:id="rId68"/>
    <p:sldId id="359" r:id="rId69"/>
    <p:sldId id="290" r:id="rId70"/>
    <p:sldId id="380" r:id="rId71"/>
    <p:sldId id="291" r:id="rId72"/>
    <p:sldId id="292" r:id="rId73"/>
    <p:sldId id="293" r:id="rId74"/>
    <p:sldId id="360" r:id="rId75"/>
    <p:sldId id="302" r:id="rId76"/>
    <p:sldId id="337" r:id="rId77"/>
    <p:sldId id="338" r:id="rId78"/>
    <p:sldId id="294" r:id="rId79"/>
    <p:sldId id="348" r:id="rId80"/>
    <p:sldId id="349" r:id="rId81"/>
    <p:sldId id="358" r:id="rId82"/>
    <p:sldId id="353" r:id="rId83"/>
    <p:sldId id="354" r:id="rId84"/>
    <p:sldId id="357" r:id="rId85"/>
    <p:sldId id="355" r:id="rId86"/>
    <p:sldId id="356" r:id="rId87"/>
    <p:sldId id="315" r:id="rId88"/>
    <p:sldId id="295" r:id="rId8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5242"/>
  </p:normalViewPr>
  <p:slideViewPr>
    <p:cSldViewPr snapToGrid="0" snapToObjects="1">
      <p:cViewPr varScale="1">
        <p:scale>
          <a:sx n="101" d="100"/>
          <a:sy n="101" d="100"/>
        </p:scale>
        <p:origin x="14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DB5F8-FEAF-D049-BB95-01A442F4EDE9}" type="datetimeFigureOut">
              <a:rPr lang="en-US" smtClean="0"/>
              <a:t>6/23/22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CCA04E-6B68-7941-BCA9-D031D5F908A5}" type="slidenum">
              <a:rPr lang="en-US" smtClean="0"/>
              <a:t>‹#›</a:t>
            </a:fld>
            <a:endParaRPr lang="en-US"/>
          </a:p>
        </p:txBody>
      </p:sp>
    </p:spTree>
    <p:extLst>
      <p:ext uri="{BB962C8B-B14F-4D97-AF65-F5344CB8AC3E}">
        <p14:creationId xmlns:p14="http://schemas.microsoft.com/office/powerpoint/2010/main" val="1419923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2, RA 6713</a:t>
            </a:r>
          </a:p>
        </p:txBody>
      </p:sp>
      <p:sp>
        <p:nvSpPr>
          <p:cNvPr id="4" name="Slide Number Placeholder 3"/>
          <p:cNvSpPr>
            <a:spLocks noGrp="1"/>
          </p:cNvSpPr>
          <p:nvPr>
            <p:ph type="sldNum" sz="quarter" idx="5"/>
          </p:nvPr>
        </p:nvSpPr>
        <p:spPr/>
        <p:txBody>
          <a:bodyPr/>
          <a:lstStyle/>
          <a:p>
            <a:fld id="{30CCA04E-6B68-7941-BCA9-D031D5F908A5}" type="slidenum">
              <a:rPr lang="en-US" smtClean="0"/>
              <a:t>3</a:t>
            </a:fld>
            <a:endParaRPr lang="en-US"/>
          </a:p>
        </p:txBody>
      </p:sp>
    </p:spTree>
    <p:extLst>
      <p:ext uri="{BB962C8B-B14F-4D97-AF65-F5344CB8AC3E}">
        <p14:creationId xmlns:p14="http://schemas.microsoft.com/office/powerpoint/2010/main" val="1401457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22, RA 11032 </a:t>
            </a:r>
          </a:p>
        </p:txBody>
      </p:sp>
      <p:sp>
        <p:nvSpPr>
          <p:cNvPr id="4" name="Slide Number Placeholder 3"/>
          <p:cNvSpPr>
            <a:spLocks noGrp="1"/>
          </p:cNvSpPr>
          <p:nvPr>
            <p:ph type="sldNum" sz="quarter" idx="5"/>
          </p:nvPr>
        </p:nvSpPr>
        <p:spPr/>
        <p:txBody>
          <a:bodyPr/>
          <a:lstStyle/>
          <a:p>
            <a:fld id="{30CCA04E-6B68-7941-BCA9-D031D5F908A5}" type="slidenum">
              <a:rPr lang="en-US" smtClean="0"/>
              <a:t>25</a:t>
            </a:fld>
            <a:endParaRPr lang="en-US"/>
          </a:p>
        </p:txBody>
      </p:sp>
    </p:spTree>
    <p:extLst>
      <p:ext uri="{BB962C8B-B14F-4D97-AF65-F5344CB8AC3E}">
        <p14:creationId xmlns:p14="http://schemas.microsoft.com/office/powerpoint/2010/main" val="3051876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22, RA 11032 </a:t>
            </a:r>
          </a:p>
        </p:txBody>
      </p:sp>
      <p:sp>
        <p:nvSpPr>
          <p:cNvPr id="4" name="Slide Number Placeholder 3"/>
          <p:cNvSpPr>
            <a:spLocks noGrp="1"/>
          </p:cNvSpPr>
          <p:nvPr>
            <p:ph type="sldNum" sz="quarter" idx="5"/>
          </p:nvPr>
        </p:nvSpPr>
        <p:spPr/>
        <p:txBody>
          <a:bodyPr/>
          <a:lstStyle/>
          <a:p>
            <a:fld id="{30CCA04E-6B68-7941-BCA9-D031D5F908A5}" type="slidenum">
              <a:rPr lang="en-US" smtClean="0"/>
              <a:t>26</a:t>
            </a:fld>
            <a:endParaRPr lang="en-US"/>
          </a:p>
        </p:txBody>
      </p:sp>
    </p:spTree>
    <p:extLst>
      <p:ext uri="{BB962C8B-B14F-4D97-AF65-F5344CB8AC3E}">
        <p14:creationId xmlns:p14="http://schemas.microsoft.com/office/powerpoint/2010/main" val="1489737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5, RA 6713</a:t>
            </a:r>
          </a:p>
        </p:txBody>
      </p:sp>
      <p:sp>
        <p:nvSpPr>
          <p:cNvPr id="4" name="Slide Number Placeholder 3"/>
          <p:cNvSpPr>
            <a:spLocks noGrp="1"/>
          </p:cNvSpPr>
          <p:nvPr>
            <p:ph type="sldNum" sz="quarter" idx="5"/>
          </p:nvPr>
        </p:nvSpPr>
        <p:spPr/>
        <p:txBody>
          <a:bodyPr/>
          <a:lstStyle/>
          <a:p>
            <a:fld id="{30CCA04E-6B68-7941-BCA9-D031D5F908A5}" type="slidenum">
              <a:rPr lang="en-US" smtClean="0"/>
              <a:t>32</a:t>
            </a:fld>
            <a:endParaRPr lang="en-US"/>
          </a:p>
        </p:txBody>
      </p:sp>
    </p:spTree>
    <p:extLst>
      <p:ext uri="{BB962C8B-B14F-4D97-AF65-F5344CB8AC3E}">
        <p14:creationId xmlns:p14="http://schemas.microsoft.com/office/powerpoint/2010/main" val="1326614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3 RULE IV, IRR OF RA 6713</a:t>
            </a:r>
          </a:p>
        </p:txBody>
      </p:sp>
      <p:sp>
        <p:nvSpPr>
          <p:cNvPr id="4" name="Slide Number Placeholder 3"/>
          <p:cNvSpPr>
            <a:spLocks noGrp="1"/>
          </p:cNvSpPr>
          <p:nvPr>
            <p:ph type="sldNum" sz="quarter" idx="5"/>
          </p:nvPr>
        </p:nvSpPr>
        <p:spPr/>
        <p:txBody>
          <a:bodyPr/>
          <a:lstStyle/>
          <a:p>
            <a:fld id="{30CCA04E-6B68-7941-BCA9-D031D5F908A5}" type="slidenum">
              <a:rPr lang="en-US" smtClean="0"/>
              <a:t>38</a:t>
            </a:fld>
            <a:endParaRPr lang="en-US"/>
          </a:p>
        </p:txBody>
      </p:sp>
    </p:spTree>
    <p:extLst>
      <p:ext uri="{BB962C8B-B14F-4D97-AF65-F5344CB8AC3E}">
        <p14:creationId xmlns:p14="http://schemas.microsoft.com/office/powerpoint/2010/main" val="2419681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3 RULE IV, IRR OF RA 6713</a:t>
            </a:r>
          </a:p>
        </p:txBody>
      </p:sp>
      <p:sp>
        <p:nvSpPr>
          <p:cNvPr id="4" name="Slide Number Placeholder 3"/>
          <p:cNvSpPr>
            <a:spLocks noGrp="1"/>
          </p:cNvSpPr>
          <p:nvPr>
            <p:ph type="sldNum" sz="quarter" idx="5"/>
          </p:nvPr>
        </p:nvSpPr>
        <p:spPr/>
        <p:txBody>
          <a:bodyPr/>
          <a:lstStyle/>
          <a:p>
            <a:fld id="{30CCA04E-6B68-7941-BCA9-D031D5F908A5}" type="slidenum">
              <a:rPr lang="en-US" smtClean="0"/>
              <a:t>39</a:t>
            </a:fld>
            <a:endParaRPr lang="en-US"/>
          </a:p>
        </p:txBody>
      </p:sp>
    </p:spTree>
    <p:extLst>
      <p:ext uri="{BB962C8B-B14F-4D97-AF65-F5344CB8AC3E}">
        <p14:creationId xmlns:p14="http://schemas.microsoft.com/office/powerpoint/2010/main" val="2524975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3 RULE IV, IRR OF RA 6713</a:t>
            </a:r>
          </a:p>
        </p:txBody>
      </p:sp>
      <p:sp>
        <p:nvSpPr>
          <p:cNvPr id="4" name="Slide Number Placeholder 3"/>
          <p:cNvSpPr>
            <a:spLocks noGrp="1"/>
          </p:cNvSpPr>
          <p:nvPr>
            <p:ph type="sldNum" sz="quarter" idx="5"/>
          </p:nvPr>
        </p:nvSpPr>
        <p:spPr/>
        <p:txBody>
          <a:bodyPr/>
          <a:lstStyle/>
          <a:p>
            <a:fld id="{30CCA04E-6B68-7941-BCA9-D031D5F908A5}" type="slidenum">
              <a:rPr lang="en-US" smtClean="0"/>
              <a:t>40</a:t>
            </a:fld>
            <a:endParaRPr lang="en-US"/>
          </a:p>
        </p:txBody>
      </p:sp>
    </p:spTree>
    <p:extLst>
      <p:ext uri="{BB962C8B-B14F-4D97-AF65-F5344CB8AC3E}">
        <p14:creationId xmlns:p14="http://schemas.microsoft.com/office/powerpoint/2010/main" val="53013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3 RULE IV, IRR OF RA 6713</a:t>
            </a:r>
          </a:p>
        </p:txBody>
      </p:sp>
      <p:sp>
        <p:nvSpPr>
          <p:cNvPr id="4" name="Slide Number Placeholder 3"/>
          <p:cNvSpPr>
            <a:spLocks noGrp="1"/>
          </p:cNvSpPr>
          <p:nvPr>
            <p:ph type="sldNum" sz="quarter" idx="5"/>
          </p:nvPr>
        </p:nvSpPr>
        <p:spPr/>
        <p:txBody>
          <a:bodyPr/>
          <a:lstStyle/>
          <a:p>
            <a:fld id="{30CCA04E-6B68-7941-BCA9-D031D5F908A5}" type="slidenum">
              <a:rPr lang="en-US" smtClean="0"/>
              <a:t>41</a:t>
            </a:fld>
            <a:endParaRPr lang="en-US"/>
          </a:p>
        </p:txBody>
      </p:sp>
    </p:spTree>
    <p:extLst>
      <p:ext uri="{BB962C8B-B14F-4D97-AF65-F5344CB8AC3E}">
        <p14:creationId xmlns:p14="http://schemas.microsoft.com/office/powerpoint/2010/main" val="4160465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6, RA 6713</a:t>
            </a:r>
          </a:p>
        </p:txBody>
      </p:sp>
      <p:sp>
        <p:nvSpPr>
          <p:cNvPr id="4" name="Slide Number Placeholder 3"/>
          <p:cNvSpPr>
            <a:spLocks noGrp="1"/>
          </p:cNvSpPr>
          <p:nvPr>
            <p:ph type="sldNum" sz="quarter" idx="5"/>
          </p:nvPr>
        </p:nvSpPr>
        <p:spPr/>
        <p:txBody>
          <a:bodyPr/>
          <a:lstStyle/>
          <a:p>
            <a:fld id="{30CCA04E-6B68-7941-BCA9-D031D5F908A5}" type="slidenum">
              <a:rPr lang="en-US" smtClean="0"/>
              <a:t>42</a:t>
            </a:fld>
            <a:endParaRPr lang="en-US"/>
          </a:p>
        </p:txBody>
      </p:sp>
    </p:spTree>
    <p:extLst>
      <p:ext uri="{BB962C8B-B14F-4D97-AF65-F5344CB8AC3E}">
        <p14:creationId xmlns:p14="http://schemas.microsoft.com/office/powerpoint/2010/main" val="2290738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7, RA 6713</a:t>
            </a:r>
          </a:p>
        </p:txBody>
      </p:sp>
      <p:sp>
        <p:nvSpPr>
          <p:cNvPr id="4" name="Slide Number Placeholder 3"/>
          <p:cNvSpPr>
            <a:spLocks noGrp="1"/>
          </p:cNvSpPr>
          <p:nvPr>
            <p:ph type="sldNum" sz="quarter" idx="5"/>
          </p:nvPr>
        </p:nvSpPr>
        <p:spPr/>
        <p:txBody>
          <a:bodyPr/>
          <a:lstStyle/>
          <a:p>
            <a:fld id="{30CCA04E-6B68-7941-BCA9-D031D5F908A5}" type="slidenum">
              <a:rPr lang="en-US" smtClean="0"/>
              <a:t>45</a:t>
            </a:fld>
            <a:endParaRPr lang="en-US"/>
          </a:p>
        </p:txBody>
      </p:sp>
    </p:spTree>
    <p:extLst>
      <p:ext uri="{BB962C8B-B14F-4D97-AF65-F5344CB8AC3E}">
        <p14:creationId xmlns:p14="http://schemas.microsoft.com/office/powerpoint/2010/main" val="2675469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Philippine News Agency </a:t>
            </a:r>
          </a:p>
        </p:txBody>
      </p:sp>
      <p:sp>
        <p:nvSpPr>
          <p:cNvPr id="4" name="Slide Number Placeholder 3"/>
          <p:cNvSpPr>
            <a:spLocks noGrp="1"/>
          </p:cNvSpPr>
          <p:nvPr>
            <p:ph type="sldNum" sz="quarter" idx="5"/>
          </p:nvPr>
        </p:nvSpPr>
        <p:spPr/>
        <p:txBody>
          <a:bodyPr/>
          <a:lstStyle/>
          <a:p>
            <a:fld id="{30CCA04E-6B68-7941-BCA9-D031D5F908A5}" type="slidenum">
              <a:rPr lang="en-US" smtClean="0"/>
              <a:t>52</a:t>
            </a:fld>
            <a:endParaRPr lang="en-US"/>
          </a:p>
        </p:txBody>
      </p:sp>
    </p:spTree>
    <p:extLst>
      <p:ext uri="{BB962C8B-B14F-4D97-AF65-F5344CB8AC3E}">
        <p14:creationId xmlns:p14="http://schemas.microsoft.com/office/powerpoint/2010/main" val="3392714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3(b), RA 6713</a:t>
            </a:r>
          </a:p>
        </p:txBody>
      </p:sp>
      <p:sp>
        <p:nvSpPr>
          <p:cNvPr id="4" name="Slide Number Placeholder 3"/>
          <p:cNvSpPr>
            <a:spLocks noGrp="1"/>
          </p:cNvSpPr>
          <p:nvPr>
            <p:ph type="sldNum" sz="quarter" idx="5"/>
          </p:nvPr>
        </p:nvSpPr>
        <p:spPr/>
        <p:txBody>
          <a:bodyPr/>
          <a:lstStyle/>
          <a:p>
            <a:fld id="{30CCA04E-6B68-7941-BCA9-D031D5F908A5}" type="slidenum">
              <a:rPr lang="en-US" smtClean="0"/>
              <a:t>4</a:t>
            </a:fld>
            <a:endParaRPr lang="en-US"/>
          </a:p>
        </p:txBody>
      </p:sp>
    </p:spTree>
    <p:extLst>
      <p:ext uri="{BB962C8B-B14F-4D97-AF65-F5344CB8AC3E}">
        <p14:creationId xmlns:p14="http://schemas.microsoft.com/office/powerpoint/2010/main" val="955216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 3(c), RA 6713</a:t>
            </a:r>
          </a:p>
          <a:p>
            <a:endParaRPr lang="en-US" dirty="0"/>
          </a:p>
        </p:txBody>
      </p:sp>
      <p:sp>
        <p:nvSpPr>
          <p:cNvPr id="4" name="Slide Number Placeholder 3"/>
          <p:cNvSpPr>
            <a:spLocks noGrp="1"/>
          </p:cNvSpPr>
          <p:nvPr>
            <p:ph type="sldNum" sz="quarter" idx="5"/>
          </p:nvPr>
        </p:nvSpPr>
        <p:spPr/>
        <p:txBody>
          <a:bodyPr/>
          <a:lstStyle/>
          <a:p>
            <a:fld id="{30CCA04E-6B68-7941-BCA9-D031D5F908A5}" type="slidenum">
              <a:rPr lang="en-US" smtClean="0"/>
              <a:t>54</a:t>
            </a:fld>
            <a:endParaRPr lang="en-US"/>
          </a:p>
        </p:txBody>
      </p:sp>
    </p:spTree>
    <p:extLst>
      <p:ext uri="{BB962C8B-B14F-4D97-AF65-F5344CB8AC3E}">
        <p14:creationId xmlns:p14="http://schemas.microsoft.com/office/powerpoint/2010/main" val="3220196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 3(e), RA 6713</a:t>
            </a:r>
          </a:p>
          <a:p>
            <a:endParaRPr lang="en-US" dirty="0"/>
          </a:p>
        </p:txBody>
      </p:sp>
      <p:sp>
        <p:nvSpPr>
          <p:cNvPr id="4" name="Slide Number Placeholder 3"/>
          <p:cNvSpPr>
            <a:spLocks noGrp="1"/>
          </p:cNvSpPr>
          <p:nvPr>
            <p:ph type="sldNum" sz="quarter" idx="5"/>
          </p:nvPr>
        </p:nvSpPr>
        <p:spPr/>
        <p:txBody>
          <a:bodyPr/>
          <a:lstStyle/>
          <a:p>
            <a:fld id="{30CCA04E-6B68-7941-BCA9-D031D5F908A5}" type="slidenum">
              <a:rPr lang="en-US" smtClean="0"/>
              <a:t>55</a:t>
            </a:fld>
            <a:endParaRPr lang="en-US"/>
          </a:p>
        </p:txBody>
      </p:sp>
    </p:spTree>
    <p:extLst>
      <p:ext uri="{BB962C8B-B14F-4D97-AF65-F5344CB8AC3E}">
        <p14:creationId xmlns:p14="http://schemas.microsoft.com/office/powerpoint/2010/main" val="3213368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 1 (f), RULE X OF IRR OF RA 6713</a:t>
            </a:r>
          </a:p>
          <a:p>
            <a:endParaRPr lang="en-US" dirty="0"/>
          </a:p>
        </p:txBody>
      </p:sp>
      <p:sp>
        <p:nvSpPr>
          <p:cNvPr id="4" name="Slide Number Placeholder 3"/>
          <p:cNvSpPr>
            <a:spLocks noGrp="1"/>
          </p:cNvSpPr>
          <p:nvPr>
            <p:ph type="sldNum" sz="quarter" idx="5"/>
          </p:nvPr>
        </p:nvSpPr>
        <p:spPr/>
        <p:txBody>
          <a:bodyPr/>
          <a:lstStyle/>
          <a:p>
            <a:fld id="{30CCA04E-6B68-7941-BCA9-D031D5F908A5}" type="slidenum">
              <a:rPr lang="en-US" smtClean="0"/>
              <a:t>56</a:t>
            </a:fld>
            <a:endParaRPr lang="en-US"/>
          </a:p>
        </p:txBody>
      </p:sp>
    </p:spTree>
    <p:extLst>
      <p:ext uri="{BB962C8B-B14F-4D97-AF65-F5344CB8AC3E}">
        <p14:creationId xmlns:p14="http://schemas.microsoft.com/office/powerpoint/2010/main" val="1768142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 1 (f), RULE X OF IRR OF RA 6713</a:t>
            </a:r>
          </a:p>
          <a:p>
            <a:endParaRPr lang="en-US" dirty="0"/>
          </a:p>
        </p:txBody>
      </p:sp>
      <p:sp>
        <p:nvSpPr>
          <p:cNvPr id="4" name="Slide Number Placeholder 3"/>
          <p:cNvSpPr>
            <a:spLocks noGrp="1"/>
          </p:cNvSpPr>
          <p:nvPr>
            <p:ph type="sldNum" sz="quarter" idx="5"/>
          </p:nvPr>
        </p:nvSpPr>
        <p:spPr/>
        <p:txBody>
          <a:bodyPr/>
          <a:lstStyle/>
          <a:p>
            <a:fld id="{30CCA04E-6B68-7941-BCA9-D031D5F908A5}" type="slidenum">
              <a:rPr lang="en-US" smtClean="0"/>
              <a:t>57</a:t>
            </a:fld>
            <a:endParaRPr lang="en-US"/>
          </a:p>
        </p:txBody>
      </p:sp>
    </p:spTree>
    <p:extLst>
      <p:ext uri="{BB962C8B-B14F-4D97-AF65-F5344CB8AC3E}">
        <p14:creationId xmlns:p14="http://schemas.microsoft.com/office/powerpoint/2010/main" val="79576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 1 (f), RULE X OF IRR OF RA 6713</a:t>
            </a:r>
          </a:p>
          <a:p>
            <a:endParaRPr lang="en-US" dirty="0"/>
          </a:p>
        </p:txBody>
      </p:sp>
      <p:sp>
        <p:nvSpPr>
          <p:cNvPr id="4" name="Slide Number Placeholder 3"/>
          <p:cNvSpPr>
            <a:spLocks noGrp="1"/>
          </p:cNvSpPr>
          <p:nvPr>
            <p:ph type="sldNum" sz="quarter" idx="5"/>
          </p:nvPr>
        </p:nvSpPr>
        <p:spPr/>
        <p:txBody>
          <a:bodyPr/>
          <a:lstStyle/>
          <a:p>
            <a:fld id="{30CCA04E-6B68-7941-BCA9-D031D5F908A5}" type="slidenum">
              <a:rPr lang="en-US" smtClean="0"/>
              <a:t>58</a:t>
            </a:fld>
            <a:endParaRPr lang="en-US"/>
          </a:p>
        </p:txBody>
      </p:sp>
    </p:spTree>
    <p:extLst>
      <p:ext uri="{BB962C8B-B14F-4D97-AF65-F5344CB8AC3E}">
        <p14:creationId xmlns:p14="http://schemas.microsoft.com/office/powerpoint/2010/main" val="2208169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8, RA 6713</a:t>
            </a:r>
          </a:p>
        </p:txBody>
      </p:sp>
      <p:sp>
        <p:nvSpPr>
          <p:cNvPr id="4" name="Slide Number Placeholder 3"/>
          <p:cNvSpPr>
            <a:spLocks noGrp="1"/>
          </p:cNvSpPr>
          <p:nvPr>
            <p:ph type="sldNum" sz="quarter" idx="5"/>
          </p:nvPr>
        </p:nvSpPr>
        <p:spPr/>
        <p:txBody>
          <a:bodyPr/>
          <a:lstStyle/>
          <a:p>
            <a:fld id="{30CCA04E-6B68-7941-BCA9-D031D5F908A5}" type="slidenum">
              <a:rPr lang="en-US" smtClean="0"/>
              <a:t>60</a:t>
            </a:fld>
            <a:endParaRPr lang="en-US"/>
          </a:p>
        </p:txBody>
      </p:sp>
    </p:spTree>
    <p:extLst>
      <p:ext uri="{BB962C8B-B14F-4D97-AF65-F5344CB8AC3E}">
        <p14:creationId xmlns:p14="http://schemas.microsoft.com/office/powerpoint/2010/main" val="2833934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8, RA 6713</a:t>
            </a:r>
          </a:p>
        </p:txBody>
      </p:sp>
      <p:sp>
        <p:nvSpPr>
          <p:cNvPr id="4" name="Slide Number Placeholder 3"/>
          <p:cNvSpPr>
            <a:spLocks noGrp="1"/>
          </p:cNvSpPr>
          <p:nvPr>
            <p:ph type="sldNum" sz="quarter" idx="5"/>
          </p:nvPr>
        </p:nvSpPr>
        <p:spPr/>
        <p:txBody>
          <a:bodyPr/>
          <a:lstStyle/>
          <a:p>
            <a:fld id="{30CCA04E-6B68-7941-BCA9-D031D5F908A5}" type="slidenum">
              <a:rPr lang="en-US" smtClean="0"/>
              <a:t>61</a:t>
            </a:fld>
            <a:endParaRPr lang="en-US"/>
          </a:p>
        </p:txBody>
      </p:sp>
    </p:spTree>
    <p:extLst>
      <p:ext uri="{BB962C8B-B14F-4D97-AF65-F5344CB8AC3E}">
        <p14:creationId xmlns:p14="http://schemas.microsoft.com/office/powerpoint/2010/main" val="2298876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8 (D), RA 6713</a:t>
            </a:r>
          </a:p>
        </p:txBody>
      </p:sp>
      <p:sp>
        <p:nvSpPr>
          <p:cNvPr id="4" name="Slide Number Placeholder 3"/>
          <p:cNvSpPr>
            <a:spLocks noGrp="1"/>
          </p:cNvSpPr>
          <p:nvPr>
            <p:ph type="sldNum" sz="quarter" idx="5"/>
          </p:nvPr>
        </p:nvSpPr>
        <p:spPr/>
        <p:txBody>
          <a:bodyPr/>
          <a:lstStyle/>
          <a:p>
            <a:fld id="{30CCA04E-6B68-7941-BCA9-D031D5F908A5}" type="slidenum">
              <a:rPr lang="en-US" smtClean="0"/>
              <a:t>72</a:t>
            </a:fld>
            <a:endParaRPr lang="en-US"/>
          </a:p>
        </p:txBody>
      </p:sp>
    </p:spTree>
    <p:extLst>
      <p:ext uri="{BB962C8B-B14F-4D97-AF65-F5344CB8AC3E}">
        <p14:creationId xmlns:p14="http://schemas.microsoft.com/office/powerpoint/2010/main" val="415682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9, RA 6713</a:t>
            </a:r>
          </a:p>
        </p:txBody>
      </p:sp>
      <p:sp>
        <p:nvSpPr>
          <p:cNvPr id="4" name="Slide Number Placeholder 3"/>
          <p:cNvSpPr>
            <a:spLocks noGrp="1"/>
          </p:cNvSpPr>
          <p:nvPr>
            <p:ph type="sldNum" sz="quarter" idx="5"/>
          </p:nvPr>
        </p:nvSpPr>
        <p:spPr/>
        <p:txBody>
          <a:bodyPr/>
          <a:lstStyle/>
          <a:p>
            <a:fld id="{30CCA04E-6B68-7941-BCA9-D031D5F908A5}" type="slidenum">
              <a:rPr lang="en-US" smtClean="0"/>
              <a:t>73</a:t>
            </a:fld>
            <a:endParaRPr lang="en-US"/>
          </a:p>
        </p:txBody>
      </p:sp>
    </p:spTree>
    <p:extLst>
      <p:ext uri="{BB962C8B-B14F-4D97-AF65-F5344CB8AC3E}">
        <p14:creationId xmlns:p14="http://schemas.microsoft.com/office/powerpoint/2010/main" val="12643404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3 (</a:t>
            </a:r>
            <a:r>
              <a:rPr lang="en-US" dirty="0" err="1"/>
              <a:t>i</a:t>
            </a:r>
            <a:r>
              <a:rPr lang="en-US" dirty="0"/>
              <a:t>), RA 6713</a:t>
            </a:r>
          </a:p>
        </p:txBody>
      </p:sp>
      <p:sp>
        <p:nvSpPr>
          <p:cNvPr id="4" name="Slide Number Placeholder 3"/>
          <p:cNvSpPr>
            <a:spLocks noGrp="1"/>
          </p:cNvSpPr>
          <p:nvPr>
            <p:ph type="sldNum" sz="quarter" idx="5"/>
          </p:nvPr>
        </p:nvSpPr>
        <p:spPr/>
        <p:txBody>
          <a:bodyPr/>
          <a:lstStyle/>
          <a:p>
            <a:fld id="{30CCA04E-6B68-7941-BCA9-D031D5F908A5}" type="slidenum">
              <a:rPr lang="en-US" smtClean="0"/>
              <a:t>74</a:t>
            </a:fld>
            <a:endParaRPr lang="en-US"/>
          </a:p>
        </p:txBody>
      </p:sp>
    </p:spTree>
    <p:extLst>
      <p:ext uri="{BB962C8B-B14F-4D97-AF65-F5344CB8AC3E}">
        <p14:creationId xmlns:p14="http://schemas.microsoft.com/office/powerpoint/2010/main" val="379105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4, RA 6713</a:t>
            </a:r>
          </a:p>
        </p:txBody>
      </p:sp>
      <p:sp>
        <p:nvSpPr>
          <p:cNvPr id="4" name="Slide Number Placeholder 3"/>
          <p:cNvSpPr>
            <a:spLocks noGrp="1"/>
          </p:cNvSpPr>
          <p:nvPr>
            <p:ph type="sldNum" sz="quarter" idx="5"/>
          </p:nvPr>
        </p:nvSpPr>
        <p:spPr/>
        <p:txBody>
          <a:bodyPr/>
          <a:lstStyle/>
          <a:p>
            <a:fld id="{30CCA04E-6B68-7941-BCA9-D031D5F908A5}" type="slidenum">
              <a:rPr lang="en-US" smtClean="0"/>
              <a:t>5</a:t>
            </a:fld>
            <a:endParaRPr lang="en-US"/>
          </a:p>
        </p:txBody>
      </p:sp>
    </p:spTree>
    <p:extLst>
      <p:ext uri="{BB962C8B-B14F-4D97-AF65-F5344CB8AC3E}">
        <p14:creationId xmlns:p14="http://schemas.microsoft.com/office/powerpoint/2010/main" val="871679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3(f), RA 6713</a:t>
            </a:r>
          </a:p>
        </p:txBody>
      </p:sp>
      <p:sp>
        <p:nvSpPr>
          <p:cNvPr id="4" name="Slide Number Placeholder 3"/>
          <p:cNvSpPr>
            <a:spLocks noGrp="1"/>
          </p:cNvSpPr>
          <p:nvPr>
            <p:ph type="sldNum" sz="quarter" idx="5"/>
          </p:nvPr>
        </p:nvSpPr>
        <p:spPr/>
        <p:txBody>
          <a:bodyPr/>
          <a:lstStyle/>
          <a:p>
            <a:fld id="{30CCA04E-6B68-7941-BCA9-D031D5F908A5}" type="slidenum">
              <a:rPr lang="en-US" smtClean="0"/>
              <a:t>75</a:t>
            </a:fld>
            <a:endParaRPr lang="en-US"/>
          </a:p>
        </p:txBody>
      </p:sp>
    </p:spTree>
    <p:extLst>
      <p:ext uri="{BB962C8B-B14F-4D97-AF65-F5344CB8AC3E}">
        <p14:creationId xmlns:p14="http://schemas.microsoft.com/office/powerpoint/2010/main" val="11092904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9, RA 6713</a:t>
            </a:r>
          </a:p>
        </p:txBody>
      </p:sp>
      <p:sp>
        <p:nvSpPr>
          <p:cNvPr id="4" name="Slide Number Placeholder 3"/>
          <p:cNvSpPr>
            <a:spLocks noGrp="1"/>
          </p:cNvSpPr>
          <p:nvPr>
            <p:ph type="sldNum" sz="quarter" idx="5"/>
          </p:nvPr>
        </p:nvSpPr>
        <p:spPr/>
        <p:txBody>
          <a:bodyPr/>
          <a:lstStyle/>
          <a:p>
            <a:fld id="{30CCA04E-6B68-7941-BCA9-D031D5F908A5}" type="slidenum">
              <a:rPr lang="en-US" smtClean="0"/>
              <a:t>76</a:t>
            </a:fld>
            <a:endParaRPr lang="en-US"/>
          </a:p>
        </p:txBody>
      </p:sp>
    </p:spTree>
    <p:extLst>
      <p:ext uri="{BB962C8B-B14F-4D97-AF65-F5344CB8AC3E}">
        <p14:creationId xmlns:p14="http://schemas.microsoft.com/office/powerpoint/2010/main" val="9225326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9, RA 6713</a:t>
            </a:r>
          </a:p>
        </p:txBody>
      </p:sp>
      <p:sp>
        <p:nvSpPr>
          <p:cNvPr id="4" name="Slide Number Placeholder 3"/>
          <p:cNvSpPr>
            <a:spLocks noGrp="1"/>
          </p:cNvSpPr>
          <p:nvPr>
            <p:ph type="sldNum" sz="quarter" idx="5"/>
          </p:nvPr>
        </p:nvSpPr>
        <p:spPr/>
        <p:txBody>
          <a:bodyPr/>
          <a:lstStyle/>
          <a:p>
            <a:fld id="{30CCA04E-6B68-7941-BCA9-D031D5F908A5}" type="slidenum">
              <a:rPr lang="en-US" smtClean="0"/>
              <a:t>77</a:t>
            </a:fld>
            <a:endParaRPr lang="en-US"/>
          </a:p>
        </p:txBody>
      </p:sp>
    </p:spTree>
    <p:extLst>
      <p:ext uri="{BB962C8B-B14F-4D97-AF65-F5344CB8AC3E}">
        <p14:creationId xmlns:p14="http://schemas.microsoft.com/office/powerpoint/2010/main" val="18724724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1, RULE X, IRR OF RA 6713</a:t>
            </a:r>
          </a:p>
        </p:txBody>
      </p:sp>
      <p:sp>
        <p:nvSpPr>
          <p:cNvPr id="4" name="Slide Number Placeholder 3"/>
          <p:cNvSpPr>
            <a:spLocks noGrp="1"/>
          </p:cNvSpPr>
          <p:nvPr>
            <p:ph type="sldNum" sz="quarter" idx="5"/>
          </p:nvPr>
        </p:nvSpPr>
        <p:spPr/>
        <p:txBody>
          <a:bodyPr/>
          <a:lstStyle/>
          <a:p>
            <a:fld id="{30CCA04E-6B68-7941-BCA9-D031D5F908A5}" type="slidenum">
              <a:rPr lang="en-US" smtClean="0"/>
              <a:t>78</a:t>
            </a:fld>
            <a:endParaRPr lang="en-US"/>
          </a:p>
        </p:txBody>
      </p:sp>
    </p:spTree>
    <p:extLst>
      <p:ext uri="{BB962C8B-B14F-4D97-AF65-F5344CB8AC3E}">
        <p14:creationId xmlns:p14="http://schemas.microsoft.com/office/powerpoint/2010/main" val="13499518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1, RULE X, IRR OF RA 6713</a:t>
            </a:r>
          </a:p>
        </p:txBody>
      </p:sp>
      <p:sp>
        <p:nvSpPr>
          <p:cNvPr id="4" name="Slide Number Placeholder 3"/>
          <p:cNvSpPr>
            <a:spLocks noGrp="1"/>
          </p:cNvSpPr>
          <p:nvPr>
            <p:ph type="sldNum" sz="quarter" idx="5"/>
          </p:nvPr>
        </p:nvSpPr>
        <p:spPr/>
        <p:txBody>
          <a:bodyPr/>
          <a:lstStyle/>
          <a:p>
            <a:fld id="{30CCA04E-6B68-7941-BCA9-D031D5F908A5}" type="slidenum">
              <a:rPr lang="en-US" smtClean="0"/>
              <a:t>79</a:t>
            </a:fld>
            <a:endParaRPr lang="en-US"/>
          </a:p>
        </p:txBody>
      </p:sp>
    </p:spTree>
    <p:extLst>
      <p:ext uri="{BB962C8B-B14F-4D97-AF65-F5344CB8AC3E}">
        <p14:creationId xmlns:p14="http://schemas.microsoft.com/office/powerpoint/2010/main" val="12258902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1, RULE X, IRR OF RA 6713</a:t>
            </a:r>
          </a:p>
        </p:txBody>
      </p:sp>
      <p:sp>
        <p:nvSpPr>
          <p:cNvPr id="4" name="Slide Number Placeholder 3"/>
          <p:cNvSpPr>
            <a:spLocks noGrp="1"/>
          </p:cNvSpPr>
          <p:nvPr>
            <p:ph type="sldNum" sz="quarter" idx="5"/>
          </p:nvPr>
        </p:nvSpPr>
        <p:spPr/>
        <p:txBody>
          <a:bodyPr/>
          <a:lstStyle/>
          <a:p>
            <a:fld id="{30CCA04E-6B68-7941-BCA9-D031D5F908A5}" type="slidenum">
              <a:rPr lang="en-US" smtClean="0"/>
              <a:t>80</a:t>
            </a:fld>
            <a:endParaRPr lang="en-US"/>
          </a:p>
        </p:txBody>
      </p:sp>
    </p:spTree>
    <p:extLst>
      <p:ext uri="{BB962C8B-B14F-4D97-AF65-F5344CB8AC3E}">
        <p14:creationId xmlns:p14="http://schemas.microsoft.com/office/powerpoint/2010/main" val="23367337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1, RULE X, IRR OF RA 6713</a:t>
            </a:r>
          </a:p>
        </p:txBody>
      </p:sp>
      <p:sp>
        <p:nvSpPr>
          <p:cNvPr id="4" name="Slide Number Placeholder 3"/>
          <p:cNvSpPr>
            <a:spLocks noGrp="1"/>
          </p:cNvSpPr>
          <p:nvPr>
            <p:ph type="sldNum" sz="quarter" idx="5"/>
          </p:nvPr>
        </p:nvSpPr>
        <p:spPr/>
        <p:txBody>
          <a:bodyPr/>
          <a:lstStyle/>
          <a:p>
            <a:fld id="{30CCA04E-6B68-7941-BCA9-D031D5F908A5}" type="slidenum">
              <a:rPr lang="en-US" smtClean="0"/>
              <a:t>81</a:t>
            </a:fld>
            <a:endParaRPr lang="en-US"/>
          </a:p>
        </p:txBody>
      </p:sp>
    </p:spTree>
    <p:extLst>
      <p:ext uri="{BB962C8B-B14F-4D97-AF65-F5344CB8AC3E}">
        <p14:creationId xmlns:p14="http://schemas.microsoft.com/office/powerpoint/2010/main" val="787995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GMA news online </a:t>
            </a:r>
          </a:p>
          <a:p>
            <a:endParaRPr lang="en-US" dirty="0"/>
          </a:p>
        </p:txBody>
      </p:sp>
      <p:sp>
        <p:nvSpPr>
          <p:cNvPr id="4" name="Slide Number Placeholder 3"/>
          <p:cNvSpPr>
            <a:spLocks noGrp="1"/>
          </p:cNvSpPr>
          <p:nvPr>
            <p:ph type="sldNum" sz="quarter" idx="5"/>
          </p:nvPr>
        </p:nvSpPr>
        <p:spPr/>
        <p:txBody>
          <a:bodyPr/>
          <a:lstStyle/>
          <a:p>
            <a:fld id="{30CCA04E-6B68-7941-BCA9-D031D5F908A5}" type="slidenum">
              <a:rPr lang="en-US" smtClean="0"/>
              <a:t>11</a:t>
            </a:fld>
            <a:endParaRPr lang="en-US"/>
          </a:p>
        </p:txBody>
      </p:sp>
    </p:spTree>
    <p:extLst>
      <p:ext uri="{BB962C8B-B14F-4D97-AF65-F5344CB8AC3E}">
        <p14:creationId xmlns:p14="http://schemas.microsoft.com/office/powerpoint/2010/main" val="1357137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GMA news online </a:t>
            </a:r>
          </a:p>
        </p:txBody>
      </p:sp>
      <p:sp>
        <p:nvSpPr>
          <p:cNvPr id="4" name="Slide Number Placeholder 3"/>
          <p:cNvSpPr>
            <a:spLocks noGrp="1"/>
          </p:cNvSpPr>
          <p:nvPr>
            <p:ph type="sldNum" sz="quarter" idx="5"/>
          </p:nvPr>
        </p:nvSpPr>
        <p:spPr/>
        <p:txBody>
          <a:bodyPr/>
          <a:lstStyle/>
          <a:p>
            <a:fld id="{30CCA04E-6B68-7941-BCA9-D031D5F908A5}" type="slidenum">
              <a:rPr lang="en-US" smtClean="0"/>
              <a:t>12</a:t>
            </a:fld>
            <a:endParaRPr lang="en-US"/>
          </a:p>
        </p:txBody>
      </p:sp>
    </p:spTree>
    <p:extLst>
      <p:ext uri="{BB962C8B-B14F-4D97-AF65-F5344CB8AC3E}">
        <p14:creationId xmlns:p14="http://schemas.microsoft.com/office/powerpoint/2010/main" val="3252679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21, RA 11032 </a:t>
            </a:r>
          </a:p>
        </p:txBody>
      </p:sp>
      <p:sp>
        <p:nvSpPr>
          <p:cNvPr id="4" name="Slide Number Placeholder 3"/>
          <p:cNvSpPr>
            <a:spLocks noGrp="1"/>
          </p:cNvSpPr>
          <p:nvPr>
            <p:ph type="sldNum" sz="quarter" idx="5"/>
          </p:nvPr>
        </p:nvSpPr>
        <p:spPr/>
        <p:txBody>
          <a:bodyPr/>
          <a:lstStyle/>
          <a:p>
            <a:fld id="{30CCA04E-6B68-7941-BCA9-D031D5F908A5}" type="slidenum">
              <a:rPr lang="en-US" smtClean="0"/>
              <a:t>21</a:t>
            </a:fld>
            <a:endParaRPr lang="en-US"/>
          </a:p>
        </p:txBody>
      </p:sp>
    </p:spTree>
    <p:extLst>
      <p:ext uri="{BB962C8B-B14F-4D97-AF65-F5344CB8AC3E}">
        <p14:creationId xmlns:p14="http://schemas.microsoft.com/office/powerpoint/2010/main" val="1843513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21, RA 11032 </a:t>
            </a:r>
          </a:p>
        </p:txBody>
      </p:sp>
      <p:sp>
        <p:nvSpPr>
          <p:cNvPr id="4" name="Slide Number Placeholder 3"/>
          <p:cNvSpPr>
            <a:spLocks noGrp="1"/>
          </p:cNvSpPr>
          <p:nvPr>
            <p:ph type="sldNum" sz="quarter" idx="5"/>
          </p:nvPr>
        </p:nvSpPr>
        <p:spPr/>
        <p:txBody>
          <a:bodyPr/>
          <a:lstStyle/>
          <a:p>
            <a:fld id="{30CCA04E-6B68-7941-BCA9-D031D5F908A5}" type="slidenum">
              <a:rPr lang="en-US" smtClean="0"/>
              <a:t>22</a:t>
            </a:fld>
            <a:endParaRPr lang="en-US"/>
          </a:p>
        </p:txBody>
      </p:sp>
    </p:spTree>
    <p:extLst>
      <p:ext uri="{BB962C8B-B14F-4D97-AF65-F5344CB8AC3E}">
        <p14:creationId xmlns:p14="http://schemas.microsoft.com/office/powerpoint/2010/main" val="1617074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21, RA 11032 </a:t>
            </a:r>
          </a:p>
        </p:txBody>
      </p:sp>
      <p:sp>
        <p:nvSpPr>
          <p:cNvPr id="4" name="Slide Number Placeholder 3"/>
          <p:cNvSpPr>
            <a:spLocks noGrp="1"/>
          </p:cNvSpPr>
          <p:nvPr>
            <p:ph type="sldNum" sz="quarter" idx="5"/>
          </p:nvPr>
        </p:nvSpPr>
        <p:spPr/>
        <p:txBody>
          <a:bodyPr/>
          <a:lstStyle/>
          <a:p>
            <a:fld id="{30CCA04E-6B68-7941-BCA9-D031D5F908A5}" type="slidenum">
              <a:rPr lang="en-US" smtClean="0"/>
              <a:t>23</a:t>
            </a:fld>
            <a:endParaRPr lang="en-US"/>
          </a:p>
        </p:txBody>
      </p:sp>
    </p:spTree>
    <p:extLst>
      <p:ext uri="{BB962C8B-B14F-4D97-AF65-F5344CB8AC3E}">
        <p14:creationId xmlns:p14="http://schemas.microsoft.com/office/powerpoint/2010/main" val="3979235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 22, RA 11032 </a:t>
            </a:r>
          </a:p>
        </p:txBody>
      </p:sp>
      <p:sp>
        <p:nvSpPr>
          <p:cNvPr id="4" name="Slide Number Placeholder 3"/>
          <p:cNvSpPr>
            <a:spLocks noGrp="1"/>
          </p:cNvSpPr>
          <p:nvPr>
            <p:ph type="sldNum" sz="quarter" idx="5"/>
          </p:nvPr>
        </p:nvSpPr>
        <p:spPr/>
        <p:txBody>
          <a:bodyPr/>
          <a:lstStyle/>
          <a:p>
            <a:fld id="{30CCA04E-6B68-7941-BCA9-D031D5F908A5}" type="slidenum">
              <a:rPr lang="en-US" smtClean="0"/>
              <a:t>24</a:t>
            </a:fld>
            <a:endParaRPr lang="en-US"/>
          </a:p>
        </p:txBody>
      </p:sp>
    </p:spTree>
    <p:extLst>
      <p:ext uri="{BB962C8B-B14F-4D97-AF65-F5344CB8AC3E}">
        <p14:creationId xmlns:p14="http://schemas.microsoft.com/office/powerpoint/2010/main" val="234244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B942E1CC-BE6C-A849-A188-43F00AACF233}" type="datetimeFigureOut">
              <a:rPr lang="en-US" smtClean="0"/>
              <a:t>6/23/22</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CD2509A3-F433-0F41-99E3-BEC19DAAEE62}" type="slidenum">
              <a:rPr lang="en-US" smtClean="0"/>
              <a:t>‹#›</a:t>
            </a:fld>
            <a:endParaRPr lang="en-US"/>
          </a:p>
        </p:txBody>
      </p:sp>
    </p:spTree>
    <p:extLst>
      <p:ext uri="{BB962C8B-B14F-4D97-AF65-F5344CB8AC3E}">
        <p14:creationId xmlns:p14="http://schemas.microsoft.com/office/powerpoint/2010/main" val="2023521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42E1CC-BE6C-A849-A188-43F00AACF233}" type="datetimeFigureOut">
              <a:rPr lang="en-US" smtClean="0"/>
              <a:t>6/23/22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509A3-F433-0F41-99E3-BEC19DAAEE62}" type="slidenum">
              <a:rPr lang="en-US" smtClean="0"/>
              <a:t>‹#›</a:t>
            </a:fld>
            <a:endParaRPr lang="en-US"/>
          </a:p>
        </p:txBody>
      </p:sp>
    </p:spTree>
    <p:extLst>
      <p:ext uri="{BB962C8B-B14F-4D97-AF65-F5344CB8AC3E}">
        <p14:creationId xmlns:p14="http://schemas.microsoft.com/office/powerpoint/2010/main" val="1321231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B942E1CC-BE6C-A849-A188-43F00AACF233}" type="datetimeFigureOut">
              <a:rPr lang="en-US" smtClean="0"/>
              <a:t>6/23/22</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CD2509A3-F433-0F41-99E3-BEC19DAAEE62}" type="slidenum">
              <a:rPr lang="en-US" smtClean="0"/>
              <a:t>‹#›</a:t>
            </a:fld>
            <a:endParaRPr lang="en-US"/>
          </a:p>
        </p:txBody>
      </p:sp>
    </p:spTree>
    <p:extLst>
      <p:ext uri="{BB962C8B-B14F-4D97-AF65-F5344CB8AC3E}">
        <p14:creationId xmlns:p14="http://schemas.microsoft.com/office/powerpoint/2010/main" val="3460290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42E1CC-BE6C-A849-A188-43F00AACF233}" type="datetimeFigureOut">
              <a:rPr lang="en-US" smtClean="0"/>
              <a:t>6/23/22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509A3-F433-0F41-99E3-BEC19DAAEE62}" type="slidenum">
              <a:rPr lang="en-US" smtClean="0"/>
              <a:t>‹#›</a:t>
            </a:fld>
            <a:endParaRPr lang="en-US"/>
          </a:p>
        </p:txBody>
      </p:sp>
    </p:spTree>
    <p:extLst>
      <p:ext uri="{BB962C8B-B14F-4D97-AF65-F5344CB8AC3E}">
        <p14:creationId xmlns:p14="http://schemas.microsoft.com/office/powerpoint/2010/main" val="4014320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B942E1CC-BE6C-A849-A188-43F00AACF233}" type="datetimeFigureOut">
              <a:rPr lang="en-US" smtClean="0"/>
              <a:t>6/23/22</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CD2509A3-F433-0F41-99E3-BEC19DAAEE62}" type="slidenum">
              <a:rPr lang="en-US" smtClean="0"/>
              <a:t>‹#›</a:t>
            </a:fld>
            <a:endParaRPr lang="en-US"/>
          </a:p>
        </p:txBody>
      </p:sp>
    </p:spTree>
    <p:extLst>
      <p:ext uri="{BB962C8B-B14F-4D97-AF65-F5344CB8AC3E}">
        <p14:creationId xmlns:p14="http://schemas.microsoft.com/office/powerpoint/2010/main" val="1022057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B942E1CC-BE6C-A849-A188-43F00AACF233}" type="datetimeFigureOut">
              <a:rPr lang="en-US" smtClean="0"/>
              <a:t>6/23/22</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CD2509A3-F433-0F41-99E3-BEC19DAAEE62}" type="slidenum">
              <a:rPr lang="en-US" smtClean="0"/>
              <a:t>‹#›</a:t>
            </a:fld>
            <a:endParaRPr lang="en-US"/>
          </a:p>
        </p:txBody>
      </p:sp>
    </p:spTree>
    <p:extLst>
      <p:ext uri="{BB962C8B-B14F-4D97-AF65-F5344CB8AC3E}">
        <p14:creationId xmlns:p14="http://schemas.microsoft.com/office/powerpoint/2010/main" val="2890383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B942E1CC-BE6C-A849-A188-43F00AACF233}" type="datetimeFigureOut">
              <a:rPr lang="en-US" smtClean="0"/>
              <a:t>6/23/22</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CD2509A3-F433-0F41-99E3-BEC19DAAEE62}" type="slidenum">
              <a:rPr lang="en-US" smtClean="0"/>
              <a:t>‹#›</a:t>
            </a:fld>
            <a:endParaRPr lang="en-US"/>
          </a:p>
        </p:txBody>
      </p:sp>
    </p:spTree>
    <p:extLst>
      <p:ext uri="{BB962C8B-B14F-4D97-AF65-F5344CB8AC3E}">
        <p14:creationId xmlns:p14="http://schemas.microsoft.com/office/powerpoint/2010/main" val="200545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42E1CC-BE6C-A849-A188-43F00AACF233}" type="datetimeFigureOut">
              <a:rPr lang="en-US" smtClean="0"/>
              <a:t>6/23/22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2509A3-F433-0F41-99E3-BEC19DAAEE62}" type="slidenum">
              <a:rPr lang="en-US" smtClean="0"/>
              <a:t>‹#›</a:t>
            </a:fld>
            <a:endParaRPr lang="en-US"/>
          </a:p>
        </p:txBody>
      </p:sp>
    </p:spTree>
    <p:extLst>
      <p:ext uri="{BB962C8B-B14F-4D97-AF65-F5344CB8AC3E}">
        <p14:creationId xmlns:p14="http://schemas.microsoft.com/office/powerpoint/2010/main" val="4060367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B942E1CC-BE6C-A849-A188-43F00AACF233}" type="datetimeFigureOut">
              <a:rPr lang="en-US" smtClean="0"/>
              <a:t>6/23/22</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CD2509A3-F433-0F41-99E3-BEC19DAAEE62}" type="slidenum">
              <a:rPr lang="en-US" smtClean="0"/>
              <a:t>‹#›</a:t>
            </a:fld>
            <a:endParaRPr lang="en-US"/>
          </a:p>
        </p:txBody>
      </p:sp>
    </p:spTree>
    <p:extLst>
      <p:ext uri="{BB962C8B-B14F-4D97-AF65-F5344CB8AC3E}">
        <p14:creationId xmlns:p14="http://schemas.microsoft.com/office/powerpoint/2010/main" val="2610304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42E1CC-BE6C-A849-A188-43F00AACF233}" type="datetimeFigureOut">
              <a:rPr lang="en-US" smtClean="0"/>
              <a:t>6/23/22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509A3-F433-0F41-99E3-BEC19DAAEE62}" type="slidenum">
              <a:rPr lang="en-US" smtClean="0"/>
              <a:t>‹#›</a:t>
            </a:fld>
            <a:endParaRPr lang="en-US"/>
          </a:p>
        </p:txBody>
      </p:sp>
    </p:spTree>
    <p:extLst>
      <p:ext uri="{BB962C8B-B14F-4D97-AF65-F5344CB8AC3E}">
        <p14:creationId xmlns:p14="http://schemas.microsoft.com/office/powerpoint/2010/main" val="2951253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B942E1CC-BE6C-A849-A188-43F00AACF233}" type="datetimeFigureOut">
              <a:rPr lang="en-US" smtClean="0"/>
              <a:t>6/23/22</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CD2509A3-F433-0F41-99E3-BEC19DAAEE62}" type="slidenum">
              <a:rPr lang="en-US" smtClean="0"/>
              <a:t>‹#›</a:t>
            </a:fld>
            <a:endParaRPr lang="en-US"/>
          </a:p>
        </p:txBody>
      </p:sp>
    </p:spTree>
    <p:extLst>
      <p:ext uri="{BB962C8B-B14F-4D97-AF65-F5344CB8AC3E}">
        <p14:creationId xmlns:p14="http://schemas.microsoft.com/office/powerpoint/2010/main" val="107179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B942E1CC-BE6C-A849-A188-43F00AACF233}" type="datetimeFigureOut">
              <a:rPr lang="en-US" smtClean="0"/>
              <a:t>6/23/22</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CD2509A3-F433-0F41-99E3-BEC19DAAEE62}" type="slidenum">
              <a:rPr lang="en-US" smtClean="0"/>
              <a:t>‹#›</a:t>
            </a:fld>
            <a:endParaRPr lang="en-US"/>
          </a:p>
        </p:txBody>
      </p:sp>
    </p:spTree>
    <p:extLst>
      <p:ext uri="{BB962C8B-B14F-4D97-AF65-F5344CB8AC3E}">
        <p14:creationId xmlns:p14="http://schemas.microsoft.com/office/powerpoint/2010/main" val="41728778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0AC43D-F2AF-ED6D-DA41-1D20F5BE6FAE}"/>
              </a:ext>
            </a:extLst>
          </p:cNvPr>
          <p:cNvSpPr>
            <a:spLocks noGrp="1"/>
          </p:cNvSpPr>
          <p:nvPr>
            <p:ph type="ctrTitle"/>
          </p:nvPr>
        </p:nvSpPr>
        <p:spPr/>
        <p:txBody>
          <a:bodyPr/>
          <a:lstStyle/>
          <a:p>
            <a:r>
              <a:rPr lang="en-US" dirty="0"/>
              <a:t>REPUBLIC ACT NO. 6713 </a:t>
            </a:r>
            <a:br>
              <a:rPr lang="en-US" dirty="0"/>
            </a:br>
            <a:r>
              <a:rPr lang="en-US" dirty="0"/>
              <a:t>AND OTHER LAWS</a:t>
            </a:r>
          </a:p>
        </p:txBody>
      </p:sp>
      <p:sp>
        <p:nvSpPr>
          <p:cNvPr id="5" name="Subtitle 4">
            <a:extLst>
              <a:ext uri="{FF2B5EF4-FFF2-40B4-BE49-F238E27FC236}">
                <a16:creationId xmlns:a16="http://schemas.microsoft.com/office/drawing/2014/main" id="{89153A35-75AB-66FB-1B1A-780263430DA5}"/>
              </a:ext>
            </a:extLst>
          </p:cNvPr>
          <p:cNvSpPr>
            <a:spLocks noGrp="1"/>
          </p:cNvSpPr>
          <p:nvPr>
            <p:ph type="subTitle" idx="1"/>
          </p:nvPr>
        </p:nvSpPr>
        <p:spPr/>
        <p:txBody>
          <a:bodyPr/>
          <a:lstStyle/>
          <a:p>
            <a:r>
              <a:rPr lang="en-US" dirty="0"/>
              <a:t>ATTY. CRISTINA JENNY R. CARIÑ0, CPA </a:t>
            </a:r>
          </a:p>
          <a:p>
            <a:r>
              <a:rPr lang="en-US" dirty="0"/>
              <a:t>PUBLIC ATTORNEY’S OFFICE</a:t>
            </a:r>
          </a:p>
          <a:p>
            <a:r>
              <a:rPr lang="en-US" dirty="0"/>
              <a:t>REGIONAL OFFICE NO. 1</a:t>
            </a:r>
          </a:p>
        </p:txBody>
      </p:sp>
    </p:spTree>
    <p:extLst>
      <p:ext uri="{BB962C8B-B14F-4D97-AF65-F5344CB8AC3E}">
        <p14:creationId xmlns:p14="http://schemas.microsoft.com/office/powerpoint/2010/main" val="563786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JUSTNESS AND SINCERITY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a:bodyPr>
          <a:lstStyle/>
          <a:p>
            <a:pPr algn="just"/>
            <a:r>
              <a:rPr lang="en-US" sz="3200" dirty="0"/>
              <a:t>They shall at all times respect the rights of others, and shall refrain from doing acts contrary to law, good morals, good customs, public policy, public order, public safety and public interest. </a:t>
            </a:r>
          </a:p>
          <a:p>
            <a:pPr marL="0" indent="0" algn="just">
              <a:buNone/>
            </a:pPr>
            <a:endParaRPr lang="en-US" sz="1100" dirty="0"/>
          </a:p>
        </p:txBody>
      </p:sp>
    </p:spTree>
    <p:extLst>
      <p:ext uri="{BB962C8B-B14F-4D97-AF65-F5344CB8AC3E}">
        <p14:creationId xmlns:p14="http://schemas.microsoft.com/office/powerpoint/2010/main" val="1026372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FBB3-1A74-5EA0-4C89-62A9A82773A7}"/>
              </a:ext>
            </a:extLst>
          </p:cNvPr>
          <p:cNvSpPr>
            <a:spLocks noGrp="1"/>
          </p:cNvSpPr>
          <p:nvPr>
            <p:ph type="title"/>
          </p:nvPr>
        </p:nvSpPr>
        <p:spPr/>
        <p:txBody>
          <a:bodyPr/>
          <a:lstStyle/>
          <a:p>
            <a:r>
              <a:rPr lang="en-US" dirty="0"/>
              <a:t>ACT </a:t>
            </a:r>
            <a:br>
              <a:rPr lang="en-US" dirty="0"/>
            </a:br>
            <a:r>
              <a:rPr lang="en-US" dirty="0"/>
              <a:t>CONTRARY </a:t>
            </a:r>
            <a:br>
              <a:rPr lang="en-US" dirty="0"/>
            </a:br>
            <a:r>
              <a:rPr lang="en-US" dirty="0"/>
              <a:t>TO LAW </a:t>
            </a:r>
          </a:p>
        </p:txBody>
      </p:sp>
      <p:pic>
        <p:nvPicPr>
          <p:cNvPr id="5" name="Content Placeholder 4">
            <a:extLst>
              <a:ext uri="{FF2B5EF4-FFF2-40B4-BE49-F238E27FC236}">
                <a16:creationId xmlns:a16="http://schemas.microsoft.com/office/drawing/2014/main" id="{FA7A6836-0FDC-DDF5-DE94-032D92BABA08}"/>
              </a:ext>
            </a:extLst>
          </p:cNvPr>
          <p:cNvPicPr>
            <a:picLocks noGrp="1" noChangeAspect="1"/>
          </p:cNvPicPr>
          <p:nvPr>
            <p:ph idx="1"/>
          </p:nvPr>
        </p:nvPicPr>
        <p:blipFill rotWithShape="1">
          <a:blip r:embed="rId3"/>
          <a:srcRect l="374" t="10098" r="7636" b="21560"/>
          <a:stretch/>
        </p:blipFill>
        <p:spPr>
          <a:xfrm>
            <a:off x="5118100" y="2159100"/>
            <a:ext cx="5800271" cy="2456442"/>
          </a:xfrm>
        </p:spPr>
      </p:pic>
    </p:spTree>
    <p:extLst>
      <p:ext uri="{BB962C8B-B14F-4D97-AF65-F5344CB8AC3E}">
        <p14:creationId xmlns:p14="http://schemas.microsoft.com/office/powerpoint/2010/main" val="1432822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ACT </a:t>
            </a:r>
            <a:br>
              <a:rPr lang="en-US" dirty="0"/>
            </a:br>
            <a:r>
              <a:rPr lang="en-US" dirty="0"/>
              <a:t>CONTRARY </a:t>
            </a:r>
            <a:br>
              <a:rPr lang="en-US" dirty="0"/>
            </a:br>
            <a:r>
              <a:rPr lang="en-US" dirty="0"/>
              <a:t>TO LAW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77500" lnSpcReduction="20000"/>
          </a:bodyPr>
          <a:lstStyle/>
          <a:p>
            <a:pPr marL="0" indent="0" algn="just">
              <a:buNone/>
            </a:pPr>
            <a:endParaRPr lang="en-US" sz="1200" dirty="0"/>
          </a:p>
          <a:p>
            <a:pPr algn="just"/>
            <a:r>
              <a:rPr lang="en-US" sz="2800" dirty="0"/>
              <a:t>Identified as Jake Castro, the CIDG said the suspect supposedly sent e-mails to victim schools and threatened to bomb them if they did not pay him P2 million in cash. </a:t>
            </a:r>
          </a:p>
          <a:p>
            <a:pPr algn="just"/>
            <a:r>
              <a:rPr lang="en-US" sz="2800" dirty="0"/>
              <a:t>At least 114 schools in Metro Manila had received the said e-mail in just two days. </a:t>
            </a:r>
          </a:p>
          <a:p>
            <a:pPr algn="just"/>
            <a:r>
              <a:rPr lang="en-US" sz="2800" dirty="0"/>
              <a:t>A school principal sought help from authorities, and undercover policemen who pretended to be school staff caught the suspect in an entrapment operation. </a:t>
            </a:r>
          </a:p>
          <a:p>
            <a:pPr algn="just"/>
            <a:r>
              <a:rPr lang="en-US" sz="2800" dirty="0"/>
              <a:t>Aside from the boodle money, also recovered from the suspect was a .38 caliber gun. </a:t>
            </a:r>
          </a:p>
        </p:txBody>
      </p:sp>
    </p:spTree>
    <p:extLst>
      <p:ext uri="{BB962C8B-B14F-4D97-AF65-F5344CB8AC3E}">
        <p14:creationId xmlns:p14="http://schemas.microsoft.com/office/powerpoint/2010/main" val="2442246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JUSTNESS AND SINCERITY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lnSpcReduction="10000"/>
          </a:bodyPr>
          <a:lstStyle/>
          <a:p>
            <a:pPr marL="0" indent="0" algn="just">
              <a:buNone/>
            </a:pPr>
            <a:endParaRPr lang="en-US" sz="1200" dirty="0"/>
          </a:p>
          <a:p>
            <a:pPr algn="just"/>
            <a:r>
              <a:rPr lang="en-US" sz="2800" dirty="0"/>
              <a:t>They shall not dispense or extend undue favors on account of their office to their relatives whether by consanguinity or affinity except with respect to appointments of such relatives to positions considered strictly confidential or as members of their personal staff whose terms are coterminous with theirs. </a:t>
            </a:r>
          </a:p>
        </p:txBody>
      </p:sp>
    </p:spTree>
    <p:extLst>
      <p:ext uri="{BB962C8B-B14F-4D97-AF65-F5344CB8AC3E}">
        <p14:creationId xmlns:p14="http://schemas.microsoft.com/office/powerpoint/2010/main" val="3534861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POLITICAL NEUTRALITY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a:bodyPr>
          <a:lstStyle/>
          <a:p>
            <a:pPr algn="just"/>
            <a:r>
              <a:rPr lang="en-US" sz="3200" dirty="0"/>
              <a:t>Public officials and employees shall provide service to everyone without unfair discrimination and regardless of party affiliation or preference. </a:t>
            </a:r>
          </a:p>
        </p:txBody>
      </p:sp>
    </p:spTree>
    <p:extLst>
      <p:ext uri="{BB962C8B-B14F-4D97-AF65-F5344CB8AC3E}">
        <p14:creationId xmlns:p14="http://schemas.microsoft.com/office/powerpoint/2010/main" val="4188663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normAutofit/>
          </a:bodyPr>
          <a:lstStyle/>
          <a:p>
            <a:r>
              <a:rPr lang="en-US" sz="3600" dirty="0"/>
              <a:t>RESPONSIVENESS TO THE PUBLIC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92500" lnSpcReduction="20000"/>
          </a:bodyPr>
          <a:lstStyle/>
          <a:p>
            <a:pPr algn="just"/>
            <a:r>
              <a:rPr lang="en-US" sz="2000" dirty="0"/>
              <a:t>Public and employees shall extend prompt, courteous, and adequate service to the public. </a:t>
            </a:r>
          </a:p>
          <a:p>
            <a:pPr marL="0" indent="0" algn="just">
              <a:buNone/>
            </a:pPr>
            <a:endParaRPr lang="en-US" sz="1050" dirty="0"/>
          </a:p>
          <a:p>
            <a:pPr algn="just"/>
            <a:r>
              <a:rPr lang="en-US" sz="2000" dirty="0"/>
              <a:t>Unless otherwise provided by law or when required by the public interest, public officials and employees shall: </a:t>
            </a:r>
          </a:p>
          <a:p>
            <a:pPr lvl="1" algn="just"/>
            <a:r>
              <a:rPr lang="en-US" sz="1800" dirty="0"/>
              <a:t>provide information of their policies and procedures in clear and understandable language, </a:t>
            </a:r>
          </a:p>
          <a:p>
            <a:pPr lvl="1" algn="just"/>
            <a:r>
              <a:rPr lang="en-US" sz="1800" dirty="0"/>
              <a:t>ensure openness of information, public consultations and hearings whenever appropriate, </a:t>
            </a:r>
          </a:p>
          <a:p>
            <a:pPr lvl="1" algn="just"/>
            <a:r>
              <a:rPr lang="en-US" sz="1800" dirty="0"/>
              <a:t>encourage suggestions, </a:t>
            </a:r>
          </a:p>
          <a:p>
            <a:pPr lvl="1" algn="just"/>
            <a:r>
              <a:rPr lang="en-US" sz="1800" dirty="0"/>
              <a:t>simplify and systematize policy, rules and procedures, </a:t>
            </a:r>
          </a:p>
          <a:p>
            <a:pPr lvl="1" algn="just"/>
            <a:r>
              <a:rPr lang="en-US" sz="1800" dirty="0"/>
              <a:t>avoid red tape and </a:t>
            </a:r>
          </a:p>
          <a:p>
            <a:pPr lvl="1" algn="just"/>
            <a:r>
              <a:rPr lang="en-US" sz="1800" dirty="0"/>
              <a:t>develop an understanding and appreciation of the socio-economic conditions prevailing in the country, especially in the depressed rural and urban areas. </a:t>
            </a:r>
          </a:p>
        </p:txBody>
      </p:sp>
    </p:spTree>
    <p:extLst>
      <p:ext uri="{BB962C8B-B14F-4D97-AF65-F5344CB8AC3E}">
        <p14:creationId xmlns:p14="http://schemas.microsoft.com/office/powerpoint/2010/main" val="680877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REPUBLIC ACT NO. 9485</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92500" lnSpcReduction="10000"/>
          </a:bodyPr>
          <a:lstStyle/>
          <a:p>
            <a:pPr algn="just"/>
            <a:r>
              <a:rPr lang="en-US" sz="4000" dirty="0"/>
              <a:t>The Anti-Red Tape Act of 2007 was enacted into law to improve efficiency in the delivery of government services to the public by reducing bureaucratic red tape, preventing graft and corruption. </a:t>
            </a:r>
          </a:p>
        </p:txBody>
      </p:sp>
    </p:spTree>
    <p:extLst>
      <p:ext uri="{BB962C8B-B14F-4D97-AF65-F5344CB8AC3E}">
        <p14:creationId xmlns:p14="http://schemas.microsoft.com/office/powerpoint/2010/main" val="4234259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RED TAPE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a:bodyPr>
          <a:lstStyle/>
          <a:p>
            <a:pPr algn="just"/>
            <a:r>
              <a:rPr lang="en-US" sz="3600" dirty="0"/>
              <a:t>An idiom that refers to excessive regulation or rigid conformity to formal rules that is considered redundant or bureaucratic and hinders or prevents action or decision-making. </a:t>
            </a:r>
          </a:p>
          <a:p>
            <a:pPr marL="0" indent="0" algn="just">
              <a:buNone/>
            </a:pPr>
            <a:endParaRPr lang="en-US" sz="1300" dirty="0"/>
          </a:p>
        </p:txBody>
      </p:sp>
    </p:spTree>
    <p:extLst>
      <p:ext uri="{BB962C8B-B14F-4D97-AF65-F5344CB8AC3E}">
        <p14:creationId xmlns:p14="http://schemas.microsoft.com/office/powerpoint/2010/main" val="15361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REPUBLIC ACT NO. 9485</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77500" lnSpcReduction="20000"/>
          </a:bodyPr>
          <a:lstStyle/>
          <a:p>
            <a:pPr algn="just"/>
            <a:r>
              <a:rPr lang="en-US" sz="4000" dirty="0"/>
              <a:t>Sec. 12. Criminal Liability for Fixers. </a:t>
            </a:r>
          </a:p>
          <a:p>
            <a:pPr algn="just"/>
            <a:r>
              <a:rPr lang="en-US" sz="4000" dirty="0"/>
              <a:t>Imprisonment not exceeding six (6) years</a:t>
            </a:r>
          </a:p>
          <a:p>
            <a:pPr algn="just"/>
            <a:r>
              <a:rPr lang="en-US" sz="4000" dirty="0"/>
              <a:t>or a fine not less than P20,000.00 but not more than P200,000.00</a:t>
            </a:r>
          </a:p>
          <a:p>
            <a:pPr algn="just"/>
            <a:r>
              <a:rPr lang="en-US" sz="4000" dirty="0"/>
              <a:t>or both fine and imprisonment at the discretion of the court</a:t>
            </a:r>
          </a:p>
        </p:txBody>
      </p:sp>
    </p:spTree>
    <p:extLst>
      <p:ext uri="{BB962C8B-B14F-4D97-AF65-F5344CB8AC3E}">
        <p14:creationId xmlns:p14="http://schemas.microsoft.com/office/powerpoint/2010/main" val="4068777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REPUBLIC ACT NO. 11032</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85000" lnSpcReduction="10000"/>
          </a:bodyPr>
          <a:lstStyle/>
          <a:p>
            <a:pPr algn="just"/>
            <a:r>
              <a:rPr lang="en-US" sz="2800" dirty="0"/>
              <a:t>The Ease of Doing Business and Efficient Government Service Delivery Act of 2018 </a:t>
            </a:r>
          </a:p>
          <a:p>
            <a:pPr algn="just"/>
            <a:r>
              <a:rPr lang="en-US" sz="2800" dirty="0"/>
              <a:t>Signed into law on May 28, 2018, the law effectively amends RA 9485 or the Anti-Red Tape Act of 2007.</a:t>
            </a:r>
          </a:p>
          <a:p>
            <a:pPr algn="just"/>
            <a:r>
              <a:rPr lang="en-US" sz="2800" dirty="0"/>
              <a:t>It is an act that aims to streamline the current systems and procedures of government services </a:t>
            </a:r>
          </a:p>
          <a:p>
            <a:pPr algn="just"/>
            <a:r>
              <a:rPr lang="en-US" sz="2800" dirty="0"/>
              <a:t>This particular agenda pertains to improving the competitiveness of and ease of doing business in the Philippines. </a:t>
            </a:r>
          </a:p>
        </p:txBody>
      </p:sp>
    </p:spTree>
    <p:extLst>
      <p:ext uri="{BB962C8B-B14F-4D97-AF65-F5344CB8AC3E}">
        <p14:creationId xmlns:p14="http://schemas.microsoft.com/office/powerpoint/2010/main" val="3245515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DEF1CF-6990-AEC3-B6DF-211C62084910}"/>
              </a:ext>
            </a:extLst>
          </p:cNvPr>
          <p:cNvSpPr>
            <a:spLocks noGrp="1"/>
          </p:cNvSpPr>
          <p:nvPr>
            <p:ph type="title"/>
          </p:nvPr>
        </p:nvSpPr>
        <p:spPr/>
        <p:txBody>
          <a:bodyPr>
            <a:normAutofit/>
          </a:bodyPr>
          <a:lstStyle/>
          <a:p>
            <a:r>
              <a:rPr lang="en-US" dirty="0"/>
              <a:t>REPUBLIC ACT NO. 6713</a:t>
            </a:r>
          </a:p>
        </p:txBody>
      </p:sp>
      <p:sp>
        <p:nvSpPr>
          <p:cNvPr id="5" name="Content Placeholder 4">
            <a:extLst>
              <a:ext uri="{FF2B5EF4-FFF2-40B4-BE49-F238E27FC236}">
                <a16:creationId xmlns:a16="http://schemas.microsoft.com/office/drawing/2014/main" id="{D9963BFF-2D6F-FF7E-0AE2-5CDA736CD126}"/>
              </a:ext>
            </a:extLst>
          </p:cNvPr>
          <p:cNvSpPr>
            <a:spLocks noGrp="1"/>
          </p:cNvSpPr>
          <p:nvPr>
            <p:ph idx="1"/>
          </p:nvPr>
        </p:nvSpPr>
        <p:spPr/>
        <p:txBody>
          <a:bodyPr>
            <a:normAutofit fontScale="70000" lnSpcReduction="20000"/>
          </a:bodyPr>
          <a:lstStyle/>
          <a:p>
            <a:pPr algn="just"/>
            <a:endParaRPr lang="en-US" sz="3900" dirty="0"/>
          </a:p>
          <a:p>
            <a:pPr algn="just"/>
            <a:r>
              <a:rPr lang="en-US" sz="4600" dirty="0"/>
              <a:t>This Act shall be known as the “Code of Conduct and Ethical Standards for Public Officials and Employees”</a:t>
            </a:r>
          </a:p>
          <a:p>
            <a:pPr algn="just"/>
            <a:endParaRPr lang="en-US" dirty="0"/>
          </a:p>
          <a:p>
            <a:pPr algn="just"/>
            <a:r>
              <a:rPr lang="en-US" sz="4600" dirty="0"/>
              <a:t>It was signed into law on February 20, 1989</a:t>
            </a:r>
          </a:p>
          <a:p>
            <a:pPr marL="0" indent="0" algn="just">
              <a:buNone/>
            </a:pPr>
            <a:endParaRPr lang="en-US" sz="1500" dirty="0"/>
          </a:p>
          <a:p>
            <a:pPr algn="just"/>
            <a:r>
              <a:rPr lang="en-US" sz="4600" dirty="0"/>
              <a:t>It took effect on March 25, 1989. </a:t>
            </a:r>
          </a:p>
          <a:p>
            <a:pPr algn="just"/>
            <a:endParaRPr lang="en-US" dirty="0"/>
          </a:p>
          <a:p>
            <a:pPr algn="just"/>
            <a:endParaRPr lang="en-US" dirty="0"/>
          </a:p>
        </p:txBody>
      </p:sp>
    </p:spTree>
    <p:extLst>
      <p:ext uri="{BB962C8B-B14F-4D97-AF65-F5344CB8AC3E}">
        <p14:creationId xmlns:p14="http://schemas.microsoft.com/office/powerpoint/2010/main" val="1347209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REPUBLIC ACT NO. 11032</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85000" lnSpcReduction="10000"/>
          </a:bodyPr>
          <a:lstStyle/>
          <a:p>
            <a:pPr algn="just"/>
            <a:r>
              <a:rPr lang="en-US" sz="2800" dirty="0"/>
              <a:t>Violations of RA No. 11032 or the Ease of Doing Business and Efficient Government Service Delivery Act of 2018 are considered administrative offenses. </a:t>
            </a:r>
          </a:p>
          <a:p>
            <a:pPr algn="just"/>
            <a:r>
              <a:rPr lang="en-US" sz="2800" dirty="0"/>
              <a:t>In Resolution No. 2000222, the CSC amended the 2017 Rules on Administrative Cases in the Civil Service (RACCS) to be consistent with the provisions of R.A. No. 11032. </a:t>
            </a:r>
          </a:p>
          <a:p>
            <a:pPr algn="just"/>
            <a:r>
              <a:rPr lang="en-US" sz="2800" dirty="0"/>
              <a:t>Said resolution was published on 10 December 2021 and took effect fifteen (15) days after. </a:t>
            </a:r>
          </a:p>
        </p:txBody>
      </p:sp>
    </p:spTree>
    <p:extLst>
      <p:ext uri="{BB962C8B-B14F-4D97-AF65-F5344CB8AC3E}">
        <p14:creationId xmlns:p14="http://schemas.microsoft.com/office/powerpoint/2010/main" val="3917523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VIOLATIONS AND PERSONS LIABLE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a:bodyPr>
          <a:lstStyle/>
          <a:p>
            <a:pPr algn="just"/>
            <a:r>
              <a:rPr lang="en-US" sz="2400" dirty="0"/>
              <a:t>Sec. 21. Violations and Persons Liable. – Any person who performs or cause the performance of the following acts shall be liable: </a:t>
            </a:r>
          </a:p>
          <a:p>
            <a:pPr marL="342900" indent="-342900" algn="just">
              <a:buFont typeface="+mj-lt"/>
              <a:buAutoNum type="alphaLcParenR"/>
            </a:pPr>
            <a:r>
              <a:rPr lang="en-US" sz="2400" dirty="0"/>
              <a:t>Refusal to accept application or request with complete requirements being submitted by an applicant or requesting party without due cause; </a:t>
            </a:r>
          </a:p>
          <a:p>
            <a:pPr marL="342900" indent="-342900" algn="just">
              <a:buFont typeface="+mj-lt"/>
              <a:buAutoNum type="alphaLcParenR"/>
            </a:pPr>
            <a:r>
              <a:rPr lang="en-US" sz="2400" dirty="0"/>
              <a:t>Imposition of additional requirements other than those listed in the Citizen’s Charter; </a:t>
            </a:r>
          </a:p>
        </p:txBody>
      </p:sp>
    </p:spTree>
    <p:extLst>
      <p:ext uri="{BB962C8B-B14F-4D97-AF65-F5344CB8AC3E}">
        <p14:creationId xmlns:p14="http://schemas.microsoft.com/office/powerpoint/2010/main" val="3182071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VIOLATIONS AND PERSONS LIABLE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92500"/>
          </a:bodyPr>
          <a:lstStyle/>
          <a:p>
            <a:pPr marL="514350" indent="-514350" algn="just">
              <a:buFont typeface="+mj-lt"/>
              <a:buAutoNum type="alphaLcParenR" startAt="3"/>
            </a:pPr>
            <a:r>
              <a:rPr lang="en-US" sz="2800" dirty="0"/>
              <a:t>Imposition of additional costs not reflected in the Citizen’s Charter; </a:t>
            </a:r>
          </a:p>
          <a:p>
            <a:pPr marL="457200" indent="-457200" algn="just">
              <a:buFont typeface="+mj-lt"/>
              <a:buAutoNum type="alphaLcParenR" startAt="3"/>
            </a:pPr>
            <a:r>
              <a:rPr lang="en-US" sz="2800" dirty="0"/>
              <a:t>Failure to give the applicant or requesting party a written notice on the disapproval of an application or request; </a:t>
            </a:r>
          </a:p>
          <a:p>
            <a:pPr marL="457200" indent="-457200" algn="just">
              <a:buFont typeface="+mj-lt"/>
              <a:buAutoNum type="alphaLcParenR" startAt="3"/>
            </a:pPr>
            <a:r>
              <a:rPr lang="en-US" sz="2800" dirty="0"/>
              <a:t>Failure to render government services within the prescribed processing time on any application or request without due cause; </a:t>
            </a:r>
          </a:p>
        </p:txBody>
      </p:sp>
    </p:spTree>
    <p:extLst>
      <p:ext uri="{BB962C8B-B14F-4D97-AF65-F5344CB8AC3E}">
        <p14:creationId xmlns:p14="http://schemas.microsoft.com/office/powerpoint/2010/main" val="3990317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VIOLATIONS AND PERSONS LIABLE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a:bodyPr>
          <a:lstStyle/>
          <a:p>
            <a:pPr marL="457200" indent="-457200" algn="just">
              <a:buFont typeface="+mj-lt"/>
              <a:buAutoNum type="alphaLcParenR" startAt="6"/>
            </a:pPr>
            <a:r>
              <a:rPr lang="en-US" sz="2400" dirty="0"/>
              <a:t>Failure to attend to applicants or requesting parties who are within the premises of the office or agency concerned prior to the end of official working hours and during lunch break; </a:t>
            </a:r>
          </a:p>
          <a:p>
            <a:pPr marL="457200" indent="-457200" algn="just">
              <a:buFont typeface="+mj-lt"/>
              <a:buAutoNum type="alphaLcParenR" startAt="6"/>
            </a:pPr>
            <a:r>
              <a:rPr lang="en-US" sz="2400" dirty="0"/>
              <a:t>Failure or refusal to issue official receipts; and </a:t>
            </a:r>
          </a:p>
          <a:p>
            <a:pPr marL="457200" indent="-457200" algn="just">
              <a:buFont typeface="+mj-lt"/>
              <a:buAutoNum type="alphaLcParenR" startAt="6"/>
            </a:pPr>
            <a:r>
              <a:rPr lang="en-US" sz="2400" dirty="0"/>
              <a:t>Fixing and/or collusion with fixers in consideration of economic and/or other gain or advantage. </a:t>
            </a:r>
          </a:p>
        </p:txBody>
      </p:sp>
    </p:spTree>
    <p:extLst>
      <p:ext uri="{BB962C8B-B14F-4D97-AF65-F5344CB8AC3E}">
        <p14:creationId xmlns:p14="http://schemas.microsoft.com/office/powerpoint/2010/main" val="3305858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PENALTIES AND LIABILITIES</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a:bodyPr>
          <a:lstStyle/>
          <a:p>
            <a:pPr marL="0" indent="0" algn="just">
              <a:buNone/>
            </a:pPr>
            <a:r>
              <a:rPr lang="en-US" sz="2400" dirty="0"/>
              <a:t>SEC. 22. Penalties and Liabilities. – Any violations of the preceding actions will warrant the following penalties and liabilities: </a:t>
            </a:r>
          </a:p>
          <a:p>
            <a:pPr marL="0" indent="0" algn="just">
              <a:buNone/>
            </a:pPr>
            <a:endParaRPr lang="en-US" sz="1000" dirty="0"/>
          </a:p>
          <a:p>
            <a:pPr marL="457200" indent="-457200" algn="just">
              <a:buFont typeface="+mj-lt"/>
              <a:buAutoNum type="alphaLcParenR"/>
            </a:pPr>
            <a:r>
              <a:rPr lang="en-US" sz="2400" dirty="0"/>
              <a:t>First offense: Administrative liability with six (6) months suspension: Provided, however, That in the case of fixing and/or collusion with fixers under Section 21 (h), the penalty and liability under Sec. 22 (b) of this Act shall apply.   </a:t>
            </a:r>
          </a:p>
        </p:txBody>
      </p:sp>
    </p:spTree>
    <p:extLst>
      <p:ext uri="{BB962C8B-B14F-4D97-AF65-F5344CB8AC3E}">
        <p14:creationId xmlns:p14="http://schemas.microsoft.com/office/powerpoint/2010/main" val="196282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PENALTIES AND LIABILITIES</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92500" lnSpcReduction="10000"/>
          </a:bodyPr>
          <a:lstStyle/>
          <a:p>
            <a:pPr marL="0" indent="0" algn="just">
              <a:buNone/>
            </a:pPr>
            <a:endParaRPr lang="en-US" sz="1100" dirty="0"/>
          </a:p>
          <a:p>
            <a:pPr marL="457200" indent="-457200" algn="just">
              <a:buFont typeface="+mj-lt"/>
              <a:buAutoNum type="alphaLcParenR" startAt="2"/>
            </a:pPr>
            <a:r>
              <a:rPr lang="en-US" sz="2800" dirty="0"/>
              <a:t>Second offense: Administrative liability and criminal liability of dismissal from the service, perpetual disqualification from holding public office and forfeiture of retirement benefits and imprisonment of one (1) year to six (6) years with a fine of not less than Five hundred thousand pesos (P500,000.00), but not more than Two million pesos (P2,000,000.00). </a:t>
            </a:r>
          </a:p>
        </p:txBody>
      </p:sp>
    </p:spTree>
    <p:extLst>
      <p:ext uri="{BB962C8B-B14F-4D97-AF65-F5344CB8AC3E}">
        <p14:creationId xmlns:p14="http://schemas.microsoft.com/office/powerpoint/2010/main" val="327181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PENALTIES AND LIABILITIES</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92500"/>
          </a:bodyPr>
          <a:lstStyle/>
          <a:p>
            <a:pPr algn="just"/>
            <a:r>
              <a:rPr lang="en-US" sz="3200" dirty="0"/>
              <a:t>Criminal liability shall also be incurred through the commission of bribery, extortion, or when the violation was done deliberately and maliciously to solicit favor in cash or in kind. In such cases, the pertinent provisions of the Revised Penal Code and other special laws shall apply. </a:t>
            </a:r>
          </a:p>
          <a:p>
            <a:pPr marL="0" indent="0" algn="just">
              <a:buNone/>
            </a:pPr>
            <a:endParaRPr lang="en-US" sz="2400" dirty="0"/>
          </a:p>
        </p:txBody>
      </p:sp>
    </p:spTree>
    <p:extLst>
      <p:ext uri="{BB962C8B-B14F-4D97-AF65-F5344CB8AC3E}">
        <p14:creationId xmlns:p14="http://schemas.microsoft.com/office/powerpoint/2010/main" val="2440873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THE ANTI-RED TAPE AUTHORITY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70000" lnSpcReduction="20000"/>
          </a:bodyPr>
          <a:lstStyle/>
          <a:p>
            <a:pPr algn="just"/>
            <a:r>
              <a:rPr lang="en-US" sz="4000" dirty="0"/>
              <a:t>Section 17 of R.A. No. 11032 provides for the creation of the Anti-Red Tape Authority or ARTA. </a:t>
            </a:r>
          </a:p>
          <a:p>
            <a:pPr algn="just"/>
            <a:r>
              <a:rPr lang="en-US" sz="4000" dirty="0"/>
              <a:t>The government agency mandated to administer and implement the law and regulations, and </a:t>
            </a:r>
          </a:p>
          <a:p>
            <a:pPr algn="just"/>
            <a:r>
              <a:rPr lang="en-US" sz="4000" dirty="0"/>
              <a:t>to monitor and ensure compliance with the national policy on anti-red tape and ease of doing business in the country. </a:t>
            </a:r>
          </a:p>
        </p:txBody>
      </p:sp>
    </p:spTree>
    <p:extLst>
      <p:ext uri="{BB962C8B-B14F-4D97-AF65-F5344CB8AC3E}">
        <p14:creationId xmlns:p14="http://schemas.microsoft.com/office/powerpoint/2010/main" val="3352418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NATIONALISM AND PATRIOTISM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70000" lnSpcReduction="20000"/>
          </a:bodyPr>
          <a:lstStyle/>
          <a:p>
            <a:pPr algn="just"/>
            <a:r>
              <a:rPr lang="en-US" sz="4000" dirty="0"/>
              <a:t>Public officials and employees shall at all times be loyal to the Republic and to the Filipino people, </a:t>
            </a:r>
          </a:p>
          <a:p>
            <a:pPr algn="just"/>
            <a:r>
              <a:rPr lang="en-US" sz="4000" dirty="0"/>
              <a:t>promote the use of locally produced goods, resources and technology and </a:t>
            </a:r>
          </a:p>
          <a:p>
            <a:pPr algn="just"/>
            <a:r>
              <a:rPr lang="en-US" sz="4000" dirty="0"/>
              <a:t>encourage appreciation and pride of country and people. </a:t>
            </a:r>
          </a:p>
          <a:p>
            <a:pPr algn="just"/>
            <a:r>
              <a:rPr lang="en-US" sz="4000" dirty="0"/>
              <a:t>They shall endeavor to maintain and defend Philippine sovereignty against foreign intrusion. </a:t>
            </a:r>
          </a:p>
        </p:txBody>
      </p:sp>
    </p:spTree>
    <p:extLst>
      <p:ext uri="{BB962C8B-B14F-4D97-AF65-F5344CB8AC3E}">
        <p14:creationId xmlns:p14="http://schemas.microsoft.com/office/powerpoint/2010/main" val="894996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COMMITMENT TO DEMOCRACY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92500"/>
          </a:bodyPr>
          <a:lstStyle/>
          <a:p>
            <a:pPr algn="just"/>
            <a:r>
              <a:rPr lang="en-US" sz="2800" dirty="0"/>
              <a:t>Public officials and employees shall commit themselves to the democratic way of life and values, </a:t>
            </a:r>
          </a:p>
          <a:p>
            <a:pPr algn="just"/>
            <a:r>
              <a:rPr lang="en-US" sz="2800" dirty="0"/>
              <a:t>maintain the principle of public accountability, and manifest by deeds the supremacy of civilian authority over the military. </a:t>
            </a:r>
            <a:endParaRPr lang="en-US" sz="1100" dirty="0"/>
          </a:p>
          <a:p>
            <a:pPr algn="just"/>
            <a:r>
              <a:rPr lang="en-US" sz="2800" dirty="0"/>
              <a:t>They shall at all times uphold the Constitution and put loyalty to country above loyalty to persons or party. </a:t>
            </a:r>
          </a:p>
        </p:txBody>
      </p:sp>
    </p:spTree>
    <p:extLst>
      <p:ext uri="{BB962C8B-B14F-4D97-AF65-F5344CB8AC3E}">
        <p14:creationId xmlns:p14="http://schemas.microsoft.com/office/powerpoint/2010/main" val="528857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normAutofit/>
          </a:bodyPr>
          <a:lstStyle/>
          <a:p>
            <a:r>
              <a:rPr lang="en-US" dirty="0"/>
              <a:t>DECLARATION OF POLICIES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a:bodyPr>
          <a:lstStyle/>
          <a:p>
            <a:pPr algn="just"/>
            <a:r>
              <a:rPr lang="en-US" sz="2400" dirty="0"/>
              <a:t>It is the policy of the State to promote a high standard of ethics in the public service. </a:t>
            </a:r>
          </a:p>
          <a:p>
            <a:pPr algn="just"/>
            <a:endParaRPr lang="en-US" sz="1000" dirty="0"/>
          </a:p>
          <a:p>
            <a:pPr algn="just"/>
            <a:r>
              <a:rPr lang="en-US" sz="2400" dirty="0"/>
              <a:t>Public officials and employees shall at all times be accountable to the people and shall discharge their duties with utmost responsibility, integrity, competence, loyalty, act with patriotism and justice, lead modest lives, and uphold public interest over personal interest. </a:t>
            </a:r>
          </a:p>
        </p:txBody>
      </p:sp>
    </p:spTree>
    <p:extLst>
      <p:ext uri="{BB962C8B-B14F-4D97-AF65-F5344CB8AC3E}">
        <p14:creationId xmlns:p14="http://schemas.microsoft.com/office/powerpoint/2010/main" val="2434666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SIMPLE LIVING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77500" lnSpcReduction="20000"/>
          </a:bodyPr>
          <a:lstStyle/>
          <a:p>
            <a:pPr algn="just"/>
            <a:r>
              <a:rPr lang="en-US" sz="4400" dirty="0"/>
              <a:t>Public officials and employees and their families shall lead modest lives appropriate to their positions and income. </a:t>
            </a:r>
          </a:p>
          <a:p>
            <a:pPr algn="just"/>
            <a:endParaRPr lang="en-US" sz="1300" dirty="0"/>
          </a:p>
          <a:p>
            <a:pPr algn="just"/>
            <a:r>
              <a:rPr lang="en-US" sz="4400" dirty="0"/>
              <a:t>They shall not indulge in extravagant or ostentatious display of wealth in any form. </a:t>
            </a:r>
          </a:p>
        </p:txBody>
      </p:sp>
    </p:spTree>
    <p:extLst>
      <p:ext uri="{BB962C8B-B14F-4D97-AF65-F5344CB8AC3E}">
        <p14:creationId xmlns:p14="http://schemas.microsoft.com/office/powerpoint/2010/main" val="2368860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SIMPLE LIVING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62500" lnSpcReduction="20000"/>
          </a:bodyPr>
          <a:lstStyle/>
          <a:p>
            <a:pPr algn="just"/>
            <a:r>
              <a:rPr lang="en-US" sz="4400" dirty="0"/>
              <a:t>Basically, modest and simple living means maintaining a standard of living within the public official or employee’s visible means of income as correctly disclosed in his income tax returns, annual statement of assets, liabilities and net worth and other documents relating to financial and business interests and connections.  </a:t>
            </a:r>
          </a:p>
        </p:txBody>
      </p:sp>
    </p:spTree>
    <p:extLst>
      <p:ext uri="{BB962C8B-B14F-4D97-AF65-F5344CB8AC3E}">
        <p14:creationId xmlns:p14="http://schemas.microsoft.com/office/powerpoint/2010/main" val="268155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normAutofit fontScale="90000"/>
          </a:bodyPr>
          <a:lstStyle/>
          <a:p>
            <a:r>
              <a:rPr lang="en-US" dirty="0"/>
              <a:t>DUTIES OF PUBLIC OFFICIALS AND EMPLOYEES</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70000" lnSpcReduction="20000"/>
          </a:bodyPr>
          <a:lstStyle/>
          <a:p>
            <a:pPr marL="514350" indent="-514350" algn="just">
              <a:buFont typeface="+mj-lt"/>
              <a:buAutoNum type="alphaLcParenR"/>
            </a:pPr>
            <a:r>
              <a:rPr lang="en-US" sz="4000" dirty="0"/>
              <a:t>Act promptly on letters and requests </a:t>
            </a:r>
          </a:p>
          <a:p>
            <a:pPr marL="514350" indent="-514350" algn="just">
              <a:buFont typeface="+mj-lt"/>
              <a:buAutoNum type="alphaLcParenR"/>
            </a:pPr>
            <a:r>
              <a:rPr lang="en-US" sz="4000" dirty="0"/>
              <a:t>Submit annual performance reports </a:t>
            </a:r>
          </a:p>
          <a:p>
            <a:pPr marL="514350" indent="-514350" algn="just">
              <a:buFont typeface="+mj-lt"/>
              <a:buAutoNum type="alphaLcParenR"/>
            </a:pPr>
            <a:r>
              <a:rPr lang="en-US" sz="4000" dirty="0"/>
              <a:t>Process documents and papers expeditiously </a:t>
            </a:r>
          </a:p>
          <a:p>
            <a:pPr marL="514350" indent="-514350" algn="just">
              <a:buFont typeface="+mj-lt"/>
              <a:buAutoNum type="alphaLcParenR"/>
            </a:pPr>
            <a:r>
              <a:rPr lang="en-US" sz="4000" dirty="0"/>
              <a:t>Act immediately on the public’s personal transactions </a:t>
            </a:r>
          </a:p>
          <a:p>
            <a:pPr marL="514350" indent="-514350" algn="just">
              <a:buFont typeface="+mj-lt"/>
              <a:buAutoNum type="alphaLcParenR"/>
            </a:pPr>
            <a:r>
              <a:rPr lang="en-US" sz="4000" dirty="0"/>
              <a:t>Make documents accessible to the public</a:t>
            </a:r>
          </a:p>
        </p:txBody>
      </p:sp>
    </p:spTree>
    <p:extLst>
      <p:ext uri="{BB962C8B-B14F-4D97-AF65-F5344CB8AC3E}">
        <p14:creationId xmlns:p14="http://schemas.microsoft.com/office/powerpoint/2010/main" val="2472061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ACT PROMPTLY ON LETTERS AND REQUESTS</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77500" lnSpcReduction="20000"/>
          </a:bodyPr>
          <a:lstStyle/>
          <a:p>
            <a:pPr algn="just"/>
            <a:r>
              <a:rPr lang="en-US" sz="4300" dirty="0"/>
              <a:t>All public officials and employees shall, within fifteen (15) working days from receipt thereof, respond to letters, telegrams or other means of communications sent by the public. </a:t>
            </a:r>
          </a:p>
          <a:p>
            <a:pPr algn="just"/>
            <a:endParaRPr lang="en-US" sz="1600" dirty="0"/>
          </a:p>
          <a:p>
            <a:pPr algn="just"/>
            <a:r>
              <a:rPr lang="en-US" sz="4300" dirty="0"/>
              <a:t>The reply must contain the action taken on the request. </a:t>
            </a:r>
          </a:p>
          <a:p>
            <a:pPr algn="just"/>
            <a:endParaRPr lang="en-US" dirty="0"/>
          </a:p>
        </p:txBody>
      </p:sp>
    </p:spTree>
    <p:extLst>
      <p:ext uri="{BB962C8B-B14F-4D97-AF65-F5344CB8AC3E}">
        <p14:creationId xmlns:p14="http://schemas.microsoft.com/office/powerpoint/2010/main" val="3995141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normAutofit fontScale="90000"/>
          </a:bodyPr>
          <a:lstStyle/>
          <a:p>
            <a:r>
              <a:rPr lang="en-US" dirty="0"/>
              <a:t>SUBMIT ANNUAL PERFORMANCE REPORTS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85000" lnSpcReduction="20000"/>
          </a:bodyPr>
          <a:lstStyle/>
          <a:p>
            <a:pPr algn="just"/>
            <a:r>
              <a:rPr lang="en-US" sz="3200" dirty="0"/>
              <a:t>All heads or other responsible officers of offices and agencies of the government and of government-owned or controlled corporations shall, within forty-five (45) working days from the end of the year, render a performance report of the agency or office or corporation concerned. </a:t>
            </a:r>
          </a:p>
          <a:p>
            <a:pPr algn="just"/>
            <a:endParaRPr lang="en-US" sz="1300" dirty="0"/>
          </a:p>
          <a:p>
            <a:pPr algn="just"/>
            <a:r>
              <a:rPr lang="en-US" sz="3200" dirty="0"/>
              <a:t>Such report shall be open and available to the public within regular office hours. </a:t>
            </a:r>
          </a:p>
        </p:txBody>
      </p:sp>
    </p:spTree>
    <p:extLst>
      <p:ext uri="{BB962C8B-B14F-4D97-AF65-F5344CB8AC3E}">
        <p14:creationId xmlns:p14="http://schemas.microsoft.com/office/powerpoint/2010/main" val="408795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normAutofit fontScale="90000"/>
          </a:bodyPr>
          <a:lstStyle/>
          <a:p>
            <a:r>
              <a:rPr lang="en-US" dirty="0"/>
              <a:t>PROCESS DOCUMENTS AND</a:t>
            </a:r>
            <a:br>
              <a:rPr lang="en-US" dirty="0"/>
            </a:br>
            <a:r>
              <a:rPr lang="en-US" dirty="0"/>
              <a:t> PAPERS EXPEDITIOUSLY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25000" lnSpcReduction="20000"/>
          </a:bodyPr>
          <a:lstStyle/>
          <a:p>
            <a:pPr algn="just"/>
            <a:endParaRPr lang="en-US" sz="4000" dirty="0"/>
          </a:p>
          <a:p>
            <a:pPr algn="just"/>
            <a:r>
              <a:rPr lang="en-US" sz="9600" dirty="0"/>
              <a:t>All papers and documents must be processed and completed within a reasonable time from the preparation thereof and must contain, as far as practicable, </a:t>
            </a:r>
            <a:r>
              <a:rPr lang="en-US" sz="9600" b="1" dirty="0"/>
              <a:t>not more than three (3) signatories therein. </a:t>
            </a:r>
          </a:p>
          <a:p>
            <a:pPr algn="just"/>
            <a:endParaRPr lang="en-US" sz="3600" dirty="0"/>
          </a:p>
          <a:p>
            <a:pPr algn="just"/>
            <a:r>
              <a:rPr lang="en-US" sz="9600" dirty="0"/>
              <a:t>In the absence of duly authorized signatories, the official next-in-rank or officer-in-charge shall sign for and in their behalf. </a:t>
            </a:r>
          </a:p>
          <a:p>
            <a:pPr algn="just"/>
            <a:endParaRPr lang="en-US" dirty="0"/>
          </a:p>
          <a:p>
            <a:pPr algn="just"/>
            <a:endParaRPr lang="en-US" dirty="0"/>
          </a:p>
        </p:txBody>
      </p:sp>
    </p:spTree>
    <p:extLst>
      <p:ext uri="{BB962C8B-B14F-4D97-AF65-F5344CB8AC3E}">
        <p14:creationId xmlns:p14="http://schemas.microsoft.com/office/powerpoint/2010/main" val="2254259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normAutofit fontScale="90000"/>
          </a:bodyPr>
          <a:lstStyle/>
          <a:p>
            <a:r>
              <a:rPr lang="en-US" dirty="0"/>
              <a:t>ACT IMMEDIATELY ON THE PUBLIC’S PERSONAL TRANSACTIONS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92500"/>
          </a:bodyPr>
          <a:lstStyle/>
          <a:p>
            <a:pPr algn="just"/>
            <a:r>
              <a:rPr lang="en-US" sz="4000" dirty="0"/>
              <a:t>All public officials and employees must attend to anyone who wants to avail himself of the services of their offices and must, at all times, act promptly and expeditiously. </a:t>
            </a:r>
          </a:p>
          <a:p>
            <a:pPr marL="0" indent="0" algn="just">
              <a:buNone/>
            </a:pPr>
            <a:endParaRPr lang="en-US" dirty="0"/>
          </a:p>
        </p:txBody>
      </p:sp>
    </p:spTree>
    <p:extLst>
      <p:ext uri="{BB962C8B-B14F-4D97-AF65-F5344CB8AC3E}">
        <p14:creationId xmlns:p14="http://schemas.microsoft.com/office/powerpoint/2010/main" val="3681196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normAutofit fontScale="90000"/>
          </a:bodyPr>
          <a:lstStyle/>
          <a:p>
            <a:r>
              <a:rPr lang="en-US" dirty="0"/>
              <a:t>MAKE DOCUMENTS ACCESSIBLE TO THE PUBLIC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a:bodyPr>
          <a:lstStyle/>
          <a:p>
            <a:pPr algn="just"/>
            <a:r>
              <a:rPr lang="en-US" sz="3200" dirty="0"/>
              <a:t>All public documents must be made accessible to, and readily available for inspection by, the public within reasonable working hours. </a:t>
            </a:r>
          </a:p>
        </p:txBody>
      </p:sp>
    </p:spTree>
    <p:extLst>
      <p:ext uri="{BB962C8B-B14F-4D97-AF65-F5344CB8AC3E}">
        <p14:creationId xmlns:p14="http://schemas.microsoft.com/office/powerpoint/2010/main" val="2088091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normAutofit fontScale="90000"/>
          </a:bodyPr>
          <a:lstStyle/>
          <a:p>
            <a:r>
              <a:rPr lang="en-US" dirty="0"/>
              <a:t>TRANSPARENCY OF TRANSACTION </a:t>
            </a:r>
            <a:br>
              <a:rPr lang="en-US" dirty="0"/>
            </a:br>
            <a:r>
              <a:rPr lang="en-US" dirty="0"/>
              <a:t>AND ACCESS TO INFORMATION</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Autofit/>
          </a:bodyPr>
          <a:lstStyle/>
          <a:p>
            <a:pPr algn="just"/>
            <a:r>
              <a:rPr lang="en-US" dirty="0"/>
              <a:t>Every department, office or agency shall provide official information, records or documents to any requesting public, except if: </a:t>
            </a:r>
          </a:p>
          <a:p>
            <a:pPr marL="1200150" lvl="1" indent="-742950" algn="just">
              <a:buFont typeface="+mj-lt"/>
              <a:buAutoNum type="alphaLcParenR"/>
            </a:pPr>
            <a:r>
              <a:rPr lang="en-US" sz="1800" dirty="0"/>
              <a:t>such information, record or document must be kept secret in the interest of national defense or security or the conduct of foreign affairs; </a:t>
            </a:r>
          </a:p>
          <a:p>
            <a:pPr marL="1200150" lvl="1" indent="-742950" algn="just">
              <a:buFont typeface="+mj-lt"/>
              <a:buAutoNum type="alphaLcParenR"/>
            </a:pPr>
            <a:r>
              <a:rPr lang="en-US" sz="1800" dirty="0"/>
              <a:t>such disclosure would put the life and safety of an individual in imminent danger; </a:t>
            </a:r>
          </a:p>
          <a:p>
            <a:pPr marL="1200150" lvl="1" indent="-742950" algn="just">
              <a:buFont typeface="+mj-lt"/>
              <a:buAutoNum type="alphaLcParenR"/>
            </a:pPr>
            <a:r>
              <a:rPr lang="en-US" sz="1800" dirty="0"/>
              <a:t>the information, record or document sought falls within the concepts of established privilege or recognized exceptions as may be provided by law or settled policy or jurisprudence; </a:t>
            </a:r>
          </a:p>
          <a:p>
            <a:pPr marL="0" indent="0" algn="just">
              <a:buNone/>
            </a:pPr>
            <a:r>
              <a:rPr lang="en-US" sz="600" dirty="0"/>
              <a:t> </a:t>
            </a:r>
          </a:p>
        </p:txBody>
      </p:sp>
    </p:spTree>
    <p:extLst>
      <p:ext uri="{BB962C8B-B14F-4D97-AF65-F5344CB8AC3E}">
        <p14:creationId xmlns:p14="http://schemas.microsoft.com/office/powerpoint/2010/main" val="17069532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normAutofit fontScale="90000"/>
          </a:bodyPr>
          <a:lstStyle/>
          <a:p>
            <a:r>
              <a:rPr lang="en-US" dirty="0"/>
              <a:t>TRANSPARENCY OF TRANSACTION </a:t>
            </a:r>
            <a:br>
              <a:rPr lang="en-US" dirty="0"/>
            </a:br>
            <a:r>
              <a:rPr lang="en-US" dirty="0"/>
              <a:t>AND ACCESS TO INFORMATION</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77500" lnSpcReduction="20000"/>
          </a:bodyPr>
          <a:lstStyle/>
          <a:p>
            <a:pPr marL="1200150" lvl="1" indent="-742950" algn="just">
              <a:buFont typeface="+mj-lt"/>
              <a:buAutoNum type="alphaLcParenR" startAt="4"/>
            </a:pPr>
            <a:r>
              <a:rPr lang="en-US" sz="3600" dirty="0"/>
              <a:t>such information, record or document comprises drafts of decisions, orders, rulings, policy decisions, memoranda, etc.; </a:t>
            </a:r>
          </a:p>
          <a:p>
            <a:pPr marL="1200150" lvl="1" indent="-742950" algn="just">
              <a:buFont typeface="+mj-lt"/>
              <a:buAutoNum type="alphaLcParenR" startAt="4"/>
            </a:pPr>
            <a:r>
              <a:rPr lang="en-US" sz="3600" dirty="0"/>
              <a:t>It would disclose information of a personal nature where disclosure would constitute a clearly unwarranted invasion of personal privacy; </a:t>
            </a:r>
          </a:p>
          <a:p>
            <a:pPr marL="1200150" lvl="1" indent="-742950" algn="just">
              <a:buFont typeface="+mj-lt"/>
              <a:buAutoNum type="alphaLcParenR" startAt="4"/>
            </a:pPr>
            <a:endParaRPr lang="en-US" sz="4000" dirty="0"/>
          </a:p>
        </p:txBody>
      </p:sp>
    </p:spTree>
    <p:extLst>
      <p:ext uri="{BB962C8B-B14F-4D97-AF65-F5344CB8AC3E}">
        <p14:creationId xmlns:p14="http://schemas.microsoft.com/office/powerpoint/2010/main" val="2231897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normAutofit/>
          </a:bodyPr>
          <a:lstStyle/>
          <a:p>
            <a:r>
              <a:rPr lang="en-US" dirty="0"/>
              <a:t>PUBLIC OFFICIALS</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85000" lnSpcReduction="20000"/>
          </a:bodyPr>
          <a:lstStyle/>
          <a:p>
            <a:pPr algn="just"/>
            <a:r>
              <a:rPr lang="en-US" sz="4000" dirty="0"/>
              <a:t>Includes: </a:t>
            </a:r>
          </a:p>
          <a:p>
            <a:pPr lvl="1" algn="just"/>
            <a:r>
              <a:rPr lang="en-US" sz="3600" dirty="0"/>
              <a:t>Elective and appointive officials and employees,</a:t>
            </a:r>
          </a:p>
          <a:p>
            <a:pPr lvl="1" algn="just"/>
            <a:r>
              <a:rPr lang="en-US" sz="3600" dirty="0"/>
              <a:t>Permanent or temporary, </a:t>
            </a:r>
          </a:p>
          <a:p>
            <a:pPr lvl="1" algn="just"/>
            <a:r>
              <a:rPr lang="en-US" sz="3600" dirty="0"/>
              <a:t>Whether in the career or non-career service, </a:t>
            </a:r>
          </a:p>
          <a:p>
            <a:pPr lvl="1" algn="just"/>
            <a:r>
              <a:rPr lang="en-US" sz="3600" dirty="0"/>
              <a:t>Including military and police personnel, whether or not they receive compensation, regardless of amount. </a:t>
            </a:r>
          </a:p>
          <a:p>
            <a:pPr marL="457200" lvl="1" indent="0" algn="just">
              <a:buNone/>
            </a:pPr>
            <a:endParaRPr lang="en-US" dirty="0"/>
          </a:p>
        </p:txBody>
      </p:sp>
    </p:spTree>
    <p:extLst>
      <p:ext uri="{BB962C8B-B14F-4D97-AF65-F5344CB8AC3E}">
        <p14:creationId xmlns:p14="http://schemas.microsoft.com/office/powerpoint/2010/main" val="264434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normAutofit fontScale="90000"/>
          </a:bodyPr>
          <a:lstStyle/>
          <a:p>
            <a:r>
              <a:rPr lang="en-US" dirty="0"/>
              <a:t>TRANSPARENCY OF TRANSACTION </a:t>
            </a:r>
            <a:br>
              <a:rPr lang="en-US" dirty="0"/>
            </a:br>
            <a:r>
              <a:rPr lang="en-US" dirty="0"/>
              <a:t>AND ACCESS TO INFORMATION</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lnSpcReduction="10000"/>
          </a:bodyPr>
          <a:lstStyle/>
          <a:p>
            <a:pPr marL="1200150" lvl="1" indent="-742950" algn="just">
              <a:buFont typeface="+mj-lt"/>
              <a:buAutoNum type="alphaLcParenR" startAt="6"/>
            </a:pPr>
            <a:r>
              <a:rPr lang="en-US" sz="1800" dirty="0"/>
              <a:t>It would disclose investigatory records compiled for law enforcement purposes or information which if written would be contained in such records, but only to the extent that the production of such records or information would (</a:t>
            </a:r>
            <a:r>
              <a:rPr lang="en-US" sz="1800" dirty="0" err="1"/>
              <a:t>i</a:t>
            </a:r>
            <a:r>
              <a:rPr lang="en-US" sz="1800" dirty="0"/>
              <a:t>) interfere with enforcement proceedings, (ii) deprive a person of a right to a fair trial or an impartial adjudication, (iii) disclose the identity of a confidential source and in the case of a record compiled by a criminal investigation, or by an agency conducting a lawful national security intelligence investigation, confidential information furnished only by the confidential source, or (iv) unjustifiably disclose investigative techniques and procedures; or </a:t>
            </a:r>
            <a:endParaRPr lang="en-US" sz="2400" dirty="0"/>
          </a:p>
        </p:txBody>
      </p:sp>
    </p:spTree>
    <p:extLst>
      <p:ext uri="{BB962C8B-B14F-4D97-AF65-F5344CB8AC3E}">
        <p14:creationId xmlns:p14="http://schemas.microsoft.com/office/powerpoint/2010/main" val="12343700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normAutofit fontScale="90000"/>
          </a:bodyPr>
          <a:lstStyle/>
          <a:p>
            <a:r>
              <a:rPr lang="en-US" dirty="0"/>
              <a:t>TRANSPARENCY OF TRANSACTION </a:t>
            </a:r>
            <a:br>
              <a:rPr lang="en-US" dirty="0"/>
            </a:br>
            <a:r>
              <a:rPr lang="en-US" dirty="0"/>
              <a:t>AND ACCESS TO INFORMATION</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lnSpcReduction="10000"/>
          </a:bodyPr>
          <a:lstStyle/>
          <a:p>
            <a:pPr marL="1200150" lvl="1" indent="-742950" algn="just">
              <a:buFont typeface="+mj-lt"/>
              <a:buAutoNum type="alphaLcParenR" startAt="7"/>
            </a:pPr>
            <a:r>
              <a:rPr lang="en-US" dirty="0"/>
              <a:t>It would disclose information the premature disclosure of which would (</a:t>
            </a:r>
            <a:r>
              <a:rPr lang="en-US" dirty="0" err="1"/>
              <a:t>i</a:t>
            </a:r>
            <a:r>
              <a:rPr lang="en-US" dirty="0"/>
              <a:t>) in the case of a department, office or agency which agency regulates currencies, securities, commodities, or financial institutions, be likely to lead to significant financial speculation in currencies, securities, or commodities, or significantly endanger the stability of any financial institution; or (ii) in the case of any department, office or agency be likely or significantly to frustrate implementation of a proposed official action, except that subparagraph (f) )ii) shall not apply in any instance where the department, office or agency has already disclosed to the public the content or nature of its proposed action, or where the department, office or agency is required by law to make such disclosure on its own initiative prior to taking final official action on such proposal. </a:t>
            </a:r>
            <a:endParaRPr lang="en-US" sz="2000" dirty="0"/>
          </a:p>
        </p:txBody>
      </p:sp>
    </p:spTree>
    <p:extLst>
      <p:ext uri="{BB962C8B-B14F-4D97-AF65-F5344CB8AC3E}">
        <p14:creationId xmlns:p14="http://schemas.microsoft.com/office/powerpoint/2010/main" val="1259711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SYSTEM OF INCENTIVES AND REWARDS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92500"/>
          </a:bodyPr>
          <a:lstStyle/>
          <a:p>
            <a:pPr algn="just"/>
            <a:r>
              <a:rPr lang="en-US" sz="2400" dirty="0"/>
              <a:t>A system of annual incentives and rewards is hereby established in order to motivate and inspire public servants to uphold the highest standards of ethics. </a:t>
            </a:r>
          </a:p>
          <a:p>
            <a:pPr algn="just"/>
            <a:endParaRPr lang="en-US" sz="1100" dirty="0"/>
          </a:p>
          <a:p>
            <a:pPr algn="just"/>
            <a:r>
              <a:rPr lang="en-US" sz="2400" dirty="0"/>
              <a:t>a Committee on Awards to Outstanding Public Officials and Employees is hereby created composed of the following: the Ombudsman and Chairman of the CSC as Co-Chairmen, and the Chairman of the COA, and two government employees to be appointed by the President, as members. </a:t>
            </a:r>
          </a:p>
        </p:txBody>
      </p:sp>
    </p:spTree>
    <p:extLst>
      <p:ext uri="{BB962C8B-B14F-4D97-AF65-F5344CB8AC3E}">
        <p14:creationId xmlns:p14="http://schemas.microsoft.com/office/powerpoint/2010/main" val="1250720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CRITERIA IN THE CONFERMENT OF AWARDS</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77500" lnSpcReduction="20000"/>
          </a:bodyPr>
          <a:lstStyle/>
          <a:p>
            <a:pPr marL="971550" lvl="1" indent="-514350" algn="just">
              <a:buFont typeface="+mj-lt"/>
              <a:buAutoNum type="alphaLcParenR"/>
            </a:pPr>
            <a:r>
              <a:rPr lang="en-US" sz="3200" dirty="0"/>
              <a:t>Years of service; </a:t>
            </a:r>
          </a:p>
          <a:p>
            <a:pPr marL="971550" lvl="1" indent="-514350" algn="just">
              <a:buFont typeface="+mj-lt"/>
              <a:buAutoNum type="alphaLcParenR"/>
            </a:pPr>
            <a:r>
              <a:rPr lang="en-US" sz="3200" dirty="0"/>
              <a:t>Quality and consistency of performance;</a:t>
            </a:r>
          </a:p>
          <a:p>
            <a:pPr marL="971550" lvl="1" indent="-514350" algn="just">
              <a:buFont typeface="+mj-lt"/>
              <a:buAutoNum type="alphaLcParenR"/>
            </a:pPr>
            <a:r>
              <a:rPr lang="en-US" sz="3200" dirty="0"/>
              <a:t>Obscurity of the position; </a:t>
            </a:r>
          </a:p>
          <a:p>
            <a:pPr marL="971550" lvl="1" indent="-514350" algn="just">
              <a:buFont typeface="+mj-lt"/>
              <a:buAutoNum type="alphaLcParenR"/>
            </a:pPr>
            <a:r>
              <a:rPr lang="en-US" sz="3200" dirty="0"/>
              <a:t>Level of salary; </a:t>
            </a:r>
          </a:p>
          <a:p>
            <a:pPr marL="971550" lvl="1" indent="-514350" algn="just">
              <a:buFont typeface="+mj-lt"/>
              <a:buAutoNum type="alphaLcParenR"/>
            </a:pPr>
            <a:r>
              <a:rPr lang="en-US" sz="3200" dirty="0"/>
              <a:t>Unique and exemplary quality of achievement; </a:t>
            </a:r>
          </a:p>
          <a:p>
            <a:pPr marL="971550" lvl="1" indent="-514350" algn="just">
              <a:buFont typeface="+mj-lt"/>
              <a:buAutoNum type="alphaLcParenR"/>
            </a:pPr>
            <a:r>
              <a:rPr lang="en-US" sz="3200" dirty="0"/>
              <a:t>Risk or temptation inherent in the work; and </a:t>
            </a:r>
          </a:p>
          <a:p>
            <a:pPr marL="971550" lvl="1" indent="-514350" algn="just">
              <a:buFont typeface="+mj-lt"/>
              <a:buAutoNum type="alphaLcParenR"/>
            </a:pPr>
            <a:r>
              <a:rPr lang="en-US" sz="3200" dirty="0"/>
              <a:t>Any similar circumstances or considerations in favor of the particular awardee </a:t>
            </a:r>
          </a:p>
        </p:txBody>
      </p:sp>
    </p:spTree>
    <p:extLst>
      <p:ext uri="{BB962C8B-B14F-4D97-AF65-F5344CB8AC3E}">
        <p14:creationId xmlns:p14="http://schemas.microsoft.com/office/powerpoint/2010/main" val="23310536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SYSTEM OF INCENTIVES AND REWARDS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47500" lnSpcReduction="20000"/>
          </a:bodyPr>
          <a:lstStyle/>
          <a:p>
            <a:pPr algn="just"/>
            <a:r>
              <a:rPr lang="en-US" sz="4400" dirty="0"/>
              <a:t>Incentives and rewards to government officials and employees of the year to be announced in public ceremonies honoring them may take the form of bonuses, citations, directorships in GOCCs, local and foreign scholarship grants, paid vacations and the like. </a:t>
            </a:r>
            <a:endParaRPr lang="en-US" sz="2000" dirty="0"/>
          </a:p>
          <a:p>
            <a:pPr algn="just"/>
            <a:r>
              <a:rPr lang="en-US" sz="4400" dirty="0"/>
              <a:t>They shall likewise be automatically promoted to the next higher position with the commensurate salary suitable to their qualifications. </a:t>
            </a:r>
            <a:endParaRPr lang="en-US" sz="2000" dirty="0"/>
          </a:p>
          <a:p>
            <a:pPr algn="just"/>
            <a:r>
              <a:rPr lang="en-US" sz="4400" dirty="0"/>
              <a:t>In case there is no next higher position or it is not vacant, said position shall be included in the budget of the office in the next General Appropriations Act. </a:t>
            </a:r>
          </a:p>
          <a:p>
            <a:pPr marL="0" indent="0" algn="just">
              <a:buNone/>
            </a:pPr>
            <a:endParaRPr lang="en-US" dirty="0"/>
          </a:p>
        </p:txBody>
      </p:sp>
    </p:spTree>
    <p:extLst>
      <p:ext uri="{BB962C8B-B14F-4D97-AF65-F5344CB8AC3E}">
        <p14:creationId xmlns:p14="http://schemas.microsoft.com/office/powerpoint/2010/main" val="28835194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PROHIBITED ACTS AND TRANSACTIONS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70000" lnSpcReduction="20000"/>
          </a:bodyPr>
          <a:lstStyle/>
          <a:p>
            <a:pPr marL="514350" indent="-514350" algn="just">
              <a:buFont typeface="+mj-lt"/>
              <a:buAutoNum type="alphaLcParenR"/>
            </a:pPr>
            <a:r>
              <a:rPr lang="en-US" sz="4000" dirty="0"/>
              <a:t>Financial and material interest - Public officials and employees shall not, directly or indirectly, have any financial or material interest in any transaction requiring the approval of their office. </a:t>
            </a:r>
          </a:p>
          <a:p>
            <a:pPr marL="0" indent="0" algn="just">
              <a:buNone/>
            </a:pPr>
            <a:endParaRPr lang="en-US" sz="1600" dirty="0"/>
          </a:p>
          <a:p>
            <a:pPr algn="just"/>
            <a:r>
              <a:rPr lang="en-US" sz="4000" dirty="0"/>
              <a:t>Financial and material interest is defined as a pecuniary or proprietary interest by which a person will gain or lose something. </a:t>
            </a:r>
          </a:p>
          <a:p>
            <a:pPr algn="just"/>
            <a:endParaRPr lang="en-US" dirty="0"/>
          </a:p>
        </p:txBody>
      </p:sp>
    </p:spTree>
    <p:extLst>
      <p:ext uri="{BB962C8B-B14F-4D97-AF65-F5344CB8AC3E}">
        <p14:creationId xmlns:p14="http://schemas.microsoft.com/office/powerpoint/2010/main" val="26015380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PROHIBITED ACTS AND TRANSACTIONS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55000" lnSpcReduction="20000"/>
          </a:bodyPr>
          <a:lstStyle/>
          <a:p>
            <a:pPr marL="514350" indent="-514350" algn="just">
              <a:buFont typeface="+mj-lt"/>
              <a:buAutoNum type="alphaLcParenR" startAt="2"/>
            </a:pPr>
            <a:r>
              <a:rPr lang="en-US" sz="3900" dirty="0"/>
              <a:t>Outside employment and other activities related thereto - Public officials and employees during their incumbency shall not: </a:t>
            </a:r>
          </a:p>
          <a:p>
            <a:pPr marL="971550" lvl="1" indent="-514350" algn="just">
              <a:buFont typeface="+mj-lt"/>
              <a:buAutoNum type="arabicParenR"/>
            </a:pPr>
            <a:r>
              <a:rPr lang="en-US" sz="3500" dirty="0"/>
              <a:t>Own, control, manage or accept employment as officer, employee, consultant, counsel, broker, agent, trustee or nominee in any private enterprise regulated, supervised or licensed by their office unless expressly allowed by law; </a:t>
            </a:r>
          </a:p>
          <a:p>
            <a:pPr marL="971550" lvl="1" indent="-514350" algn="just">
              <a:buFont typeface="+mj-lt"/>
              <a:buAutoNum type="arabicParenR"/>
            </a:pPr>
            <a:endParaRPr lang="en-US" sz="1800" dirty="0"/>
          </a:p>
          <a:p>
            <a:pPr marL="971550" lvl="1" indent="-514350" algn="just">
              <a:buFont typeface="+mj-lt"/>
              <a:buAutoNum type="arabicParenR"/>
            </a:pPr>
            <a:r>
              <a:rPr lang="en-US" sz="3500" dirty="0"/>
              <a:t>Engage in the private practice of their profession unless authorized by the Constitution or law provided, that such practice will not conflict or tend to conflict with their official functions; or </a:t>
            </a:r>
          </a:p>
          <a:p>
            <a:pPr marL="0" indent="0" algn="just">
              <a:buNone/>
            </a:pPr>
            <a:endParaRPr lang="en-US" dirty="0"/>
          </a:p>
          <a:p>
            <a:pPr algn="just"/>
            <a:endParaRPr lang="en-US" dirty="0"/>
          </a:p>
        </p:txBody>
      </p:sp>
    </p:spTree>
    <p:extLst>
      <p:ext uri="{BB962C8B-B14F-4D97-AF65-F5344CB8AC3E}">
        <p14:creationId xmlns:p14="http://schemas.microsoft.com/office/powerpoint/2010/main" val="5569241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PROHIBITED ACTS AND TRANSACTIONS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77500" lnSpcReduction="20000"/>
          </a:bodyPr>
          <a:lstStyle/>
          <a:p>
            <a:pPr marL="971550" lvl="1" indent="-514350" algn="just">
              <a:buFont typeface="+mj-lt"/>
              <a:buAutoNum type="arabicParenR" startAt="3"/>
            </a:pPr>
            <a:r>
              <a:rPr lang="en-US" sz="3600" dirty="0"/>
              <a:t>Recommend any person to any position in a private enterprise which has a regular or pending official transaction with their office, unless such recommendation or referral is mandated by (1) law, or (2) international agreements, commitment and obligation, or as part of the functions of his office.</a:t>
            </a:r>
          </a:p>
          <a:p>
            <a:pPr marL="0" indent="0" algn="just">
              <a:buNone/>
            </a:pPr>
            <a:endParaRPr lang="en-US" dirty="0"/>
          </a:p>
          <a:p>
            <a:pPr algn="just"/>
            <a:endParaRPr lang="en-US" dirty="0"/>
          </a:p>
        </p:txBody>
      </p:sp>
    </p:spTree>
    <p:extLst>
      <p:ext uri="{BB962C8B-B14F-4D97-AF65-F5344CB8AC3E}">
        <p14:creationId xmlns:p14="http://schemas.microsoft.com/office/powerpoint/2010/main" val="24760749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noAutofit/>
          </a:bodyPr>
          <a:lstStyle/>
          <a:p>
            <a:r>
              <a:rPr lang="en-US" sz="3400" dirty="0"/>
              <a:t>OUTSIDE EMPLOYMENT AND OTHER ACTIVITIES RELATED THERETO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70000" lnSpcReduction="20000"/>
          </a:bodyPr>
          <a:lstStyle/>
          <a:p>
            <a:pPr algn="just"/>
            <a:r>
              <a:rPr lang="en-US" sz="4000" dirty="0"/>
              <a:t>These prohibitions shall continue to apply for a period of </a:t>
            </a:r>
            <a:r>
              <a:rPr lang="en-US" sz="4000" b="1" dirty="0"/>
              <a:t>one (1) year after</a:t>
            </a:r>
            <a:r>
              <a:rPr lang="en-US" sz="4000" dirty="0"/>
              <a:t> resignation, retirement, or separation from public office, except in the case of subparagraph (b) (2) above, but the professional concerned cannot practice his profession in connection with any matter before the office he used to be with, in which case the one-year prohibition shall likewise apply. </a:t>
            </a:r>
          </a:p>
        </p:txBody>
      </p:sp>
    </p:spTree>
    <p:extLst>
      <p:ext uri="{BB962C8B-B14F-4D97-AF65-F5344CB8AC3E}">
        <p14:creationId xmlns:p14="http://schemas.microsoft.com/office/powerpoint/2010/main" val="20131060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PROHIBITED ACTS AND TRANSACTIONS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62500" lnSpcReduction="20000"/>
          </a:bodyPr>
          <a:lstStyle/>
          <a:p>
            <a:pPr marL="512763" indent="-512763" algn="just">
              <a:buNone/>
            </a:pPr>
            <a:r>
              <a:rPr lang="en-US" sz="3600" dirty="0"/>
              <a:t>c) </a:t>
            </a:r>
            <a:r>
              <a:rPr lang="en-US" sz="4400" dirty="0"/>
              <a:t>	Disclosure and/or misuse of confidential information - Public officials and employees shall not use or divulge, confidential or classified information officially known to them by reason of their office and not made available to the public, to further their private interests, or give undue advantage to anyone, or to prejudice the public interest. </a:t>
            </a:r>
          </a:p>
          <a:p>
            <a:pPr algn="just"/>
            <a:endParaRPr lang="en-US" sz="3600" dirty="0"/>
          </a:p>
          <a:p>
            <a:pPr marL="0" indent="0" algn="just">
              <a:buNone/>
            </a:pPr>
            <a:endParaRPr lang="en-US" dirty="0"/>
          </a:p>
          <a:p>
            <a:pPr marL="0" indent="0" algn="just">
              <a:buNone/>
            </a:pPr>
            <a:endParaRPr lang="en-US" dirty="0"/>
          </a:p>
        </p:txBody>
      </p:sp>
    </p:spTree>
    <p:extLst>
      <p:ext uri="{BB962C8B-B14F-4D97-AF65-F5344CB8AC3E}">
        <p14:creationId xmlns:p14="http://schemas.microsoft.com/office/powerpoint/2010/main" val="3420771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normAutofit fontScale="90000"/>
          </a:bodyPr>
          <a:lstStyle/>
          <a:p>
            <a:r>
              <a:rPr lang="en-US" dirty="0"/>
              <a:t>NORMS OF CONDUCT OF PUBLIC OFFICIALS AND EMPLOYEES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a:bodyPr>
          <a:lstStyle/>
          <a:p>
            <a:pPr marL="514350" indent="-514350" algn="just">
              <a:buFont typeface="+mj-lt"/>
              <a:buAutoNum type="arabicParenR"/>
            </a:pPr>
            <a:r>
              <a:rPr lang="en-US" sz="2800" dirty="0"/>
              <a:t>Commitment to public interest </a:t>
            </a:r>
          </a:p>
          <a:p>
            <a:pPr marL="514350" indent="-514350" algn="just">
              <a:buFont typeface="+mj-lt"/>
              <a:buAutoNum type="arabicParenR"/>
            </a:pPr>
            <a:r>
              <a:rPr lang="en-US" sz="2800" dirty="0"/>
              <a:t>Professionalism </a:t>
            </a:r>
          </a:p>
          <a:p>
            <a:pPr marL="514350" indent="-514350" algn="just">
              <a:buFont typeface="+mj-lt"/>
              <a:buAutoNum type="arabicParenR"/>
            </a:pPr>
            <a:r>
              <a:rPr lang="en-US" sz="2800" dirty="0"/>
              <a:t>Justness and sincerity </a:t>
            </a:r>
          </a:p>
          <a:p>
            <a:pPr marL="514350" indent="-514350" algn="just">
              <a:buFont typeface="+mj-lt"/>
              <a:buAutoNum type="arabicParenR"/>
            </a:pPr>
            <a:r>
              <a:rPr lang="en-US" sz="2800" dirty="0"/>
              <a:t>Political neutrality </a:t>
            </a:r>
          </a:p>
          <a:p>
            <a:pPr marL="514350" indent="-514350" algn="just">
              <a:buFont typeface="+mj-lt"/>
              <a:buAutoNum type="arabicParenR"/>
            </a:pPr>
            <a:r>
              <a:rPr lang="en-US" sz="2800" dirty="0"/>
              <a:t>Responsiveness to the public</a:t>
            </a:r>
          </a:p>
          <a:p>
            <a:pPr marL="514350" indent="-514350" algn="just">
              <a:buFont typeface="+mj-lt"/>
              <a:buAutoNum type="arabicParenR"/>
            </a:pPr>
            <a:r>
              <a:rPr lang="en-US" sz="2800" dirty="0"/>
              <a:t>Nationalism and patriotism </a:t>
            </a:r>
          </a:p>
          <a:p>
            <a:pPr marL="514350" indent="-514350" algn="just">
              <a:buFont typeface="+mj-lt"/>
              <a:buAutoNum type="arabicParenR"/>
            </a:pPr>
            <a:r>
              <a:rPr lang="en-US" sz="2800" dirty="0"/>
              <a:t>Commitment to democracy </a:t>
            </a:r>
          </a:p>
          <a:p>
            <a:pPr marL="514350" indent="-514350" algn="just">
              <a:buFont typeface="+mj-lt"/>
              <a:buAutoNum type="arabicParenR"/>
            </a:pPr>
            <a:r>
              <a:rPr lang="en-US" sz="2800" dirty="0"/>
              <a:t>Simple living </a:t>
            </a:r>
          </a:p>
          <a:p>
            <a:pPr algn="just"/>
            <a:endParaRPr lang="en-US" dirty="0"/>
          </a:p>
        </p:txBody>
      </p:sp>
    </p:spTree>
    <p:extLst>
      <p:ext uri="{BB962C8B-B14F-4D97-AF65-F5344CB8AC3E}">
        <p14:creationId xmlns:p14="http://schemas.microsoft.com/office/powerpoint/2010/main" val="35468056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PROHIBITED ACTS AND TRANSACTIONS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55000" lnSpcReduction="20000"/>
          </a:bodyPr>
          <a:lstStyle/>
          <a:p>
            <a:pPr marL="0" indent="0" algn="just">
              <a:buNone/>
            </a:pPr>
            <a:r>
              <a:rPr lang="en-US" sz="5200" dirty="0"/>
              <a:t>d) Solicitation or acceptance of gifts - Public officials and employees shall not solicit or accept, directly or indirectly, any gift, gratuity, favor, entertainment, loan or anything of monetary value from any person in the course of their official duties or in connection with any operation being regulated by, or any transaction which may be affected by the functions of their office. </a:t>
            </a:r>
          </a:p>
          <a:p>
            <a:pPr marL="0" indent="0" algn="just">
              <a:buNone/>
            </a:pPr>
            <a:endParaRPr lang="en-US" dirty="0"/>
          </a:p>
          <a:p>
            <a:pPr algn="just"/>
            <a:endParaRPr lang="en-US" dirty="0"/>
          </a:p>
        </p:txBody>
      </p:sp>
    </p:spTree>
    <p:extLst>
      <p:ext uri="{BB962C8B-B14F-4D97-AF65-F5344CB8AC3E}">
        <p14:creationId xmlns:p14="http://schemas.microsoft.com/office/powerpoint/2010/main" val="35772289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06D3E-861D-A959-D968-CEA558807642}"/>
              </a:ext>
            </a:extLst>
          </p:cNvPr>
          <p:cNvSpPr>
            <a:spLocks noGrp="1"/>
          </p:cNvSpPr>
          <p:nvPr>
            <p:ph type="title"/>
          </p:nvPr>
        </p:nvSpPr>
        <p:spPr/>
        <p:txBody>
          <a:bodyPr>
            <a:normAutofit fontScale="90000"/>
          </a:bodyPr>
          <a:lstStyle/>
          <a:p>
            <a:r>
              <a:rPr lang="en-US" dirty="0"/>
              <a:t>DIRECT BRIBERY AND VIOLATION OF SEC. 7 (d) OF RA NO. 6713</a:t>
            </a:r>
          </a:p>
        </p:txBody>
      </p:sp>
      <p:pic>
        <p:nvPicPr>
          <p:cNvPr id="5" name="Content Placeholder 4">
            <a:extLst>
              <a:ext uri="{FF2B5EF4-FFF2-40B4-BE49-F238E27FC236}">
                <a16:creationId xmlns:a16="http://schemas.microsoft.com/office/drawing/2014/main" id="{EEF424D4-41DD-C5B0-484A-FCF761D51019}"/>
              </a:ext>
            </a:extLst>
          </p:cNvPr>
          <p:cNvPicPr>
            <a:picLocks noGrp="1" noChangeAspect="1"/>
          </p:cNvPicPr>
          <p:nvPr>
            <p:ph idx="1"/>
          </p:nvPr>
        </p:nvPicPr>
        <p:blipFill rotWithShape="1">
          <a:blip r:embed="rId2"/>
          <a:srcRect t="8958"/>
          <a:stretch/>
        </p:blipFill>
        <p:spPr>
          <a:xfrm>
            <a:off x="5118100" y="482600"/>
            <a:ext cx="6281738" cy="5943599"/>
          </a:xfrm>
        </p:spPr>
      </p:pic>
    </p:spTree>
    <p:extLst>
      <p:ext uri="{BB962C8B-B14F-4D97-AF65-F5344CB8AC3E}">
        <p14:creationId xmlns:p14="http://schemas.microsoft.com/office/powerpoint/2010/main" val="3358992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AFDD8-43A9-6E1D-F7CE-36E042437356}"/>
              </a:ext>
            </a:extLst>
          </p:cNvPr>
          <p:cNvSpPr>
            <a:spLocks noGrp="1"/>
          </p:cNvSpPr>
          <p:nvPr>
            <p:ph type="title"/>
          </p:nvPr>
        </p:nvSpPr>
        <p:spPr/>
        <p:txBody>
          <a:bodyPr>
            <a:normAutofit fontScale="90000"/>
          </a:bodyPr>
          <a:lstStyle/>
          <a:p>
            <a:r>
              <a:rPr lang="en-US" dirty="0"/>
              <a:t>DIRECT BRIBERY AND VIOLATION OF SEC. 7 (d) OF RA NO. 6713</a:t>
            </a:r>
          </a:p>
        </p:txBody>
      </p:sp>
      <p:sp>
        <p:nvSpPr>
          <p:cNvPr id="3" name="Content Placeholder 2">
            <a:extLst>
              <a:ext uri="{FF2B5EF4-FFF2-40B4-BE49-F238E27FC236}">
                <a16:creationId xmlns:a16="http://schemas.microsoft.com/office/drawing/2014/main" id="{D89DD40D-3D32-851A-333B-EB7EA2A2C2AA}"/>
              </a:ext>
            </a:extLst>
          </p:cNvPr>
          <p:cNvSpPr>
            <a:spLocks noGrp="1"/>
          </p:cNvSpPr>
          <p:nvPr>
            <p:ph idx="1"/>
          </p:nvPr>
        </p:nvSpPr>
        <p:spPr/>
        <p:txBody>
          <a:bodyPr>
            <a:normAutofit fontScale="85000" lnSpcReduction="20000"/>
          </a:bodyPr>
          <a:lstStyle/>
          <a:p>
            <a:pPr algn="just"/>
            <a:r>
              <a:rPr lang="en-PH" dirty="0"/>
              <a:t>In 2017, the Ombudsman ordered the filing of charges against </a:t>
            </a:r>
            <a:r>
              <a:rPr lang="en-PH" dirty="0" err="1"/>
              <a:t>Ampa</a:t>
            </a:r>
            <a:r>
              <a:rPr lang="en-PH" dirty="0"/>
              <a:t> and </a:t>
            </a:r>
            <a:r>
              <a:rPr lang="en-PH" dirty="0" err="1"/>
              <a:t>Halamani</a:t>
            </a:r>
            <a:r>
              <a:rPr lang="en-PH" dirty="0"/>
              <a:t> for direct bribery and violation of Section 7 (d) of Republic Act No. 6713 (Code of Conduct and Ethical Standards for Public Officials and Employees) that states "public officials and employees shall not solicit or accept, directly or indirectly, any gift, gratuity, favor, entertainment, loan or anything of monetary value from any person in the course of their official duties".</a:t>
            </a:r>
          </a:p>
          <a:p>
            <a:pPr algn="just"/>
            <a:r>
              <a:rPr lang="en-PH" dirty="0" err="1"/>
              <a:t>Ampa</a:t>
            </a:r>
            <a:r>
              <a:rPr lang="en-PH" dirty="0"/>
              <a:t>, who denied the allegations, appealed the conviction by the Manila court but admitted texting the firm's officials to remind them of a three-year prescriptive period of assessment.</a:t>
            </a:r>
          </a:p>
          <a:p>
            <a:pPr algn="just"/>
            <a:r>
              <a:rPr lang="en-PH" dirty="0"/>
              <a:t>The Court of Appeals previously sustained </a:t>
            </a:r>
            <a:r>
              <a:rPr lang="en-PH" dirty="0" err="1"/>
              <a:t>Ampa’s</a:t>
            </a:r>
            <a:r>
              <a:rPr lang="en-PH" dirty="0"/>
              <a:t> dismissal by the Ombudsman, disregarding his appeal to give due consideration to his unblemished record during his 21 years of service.</a:t>
            </a:r>
          </a:p>
          <a:p>
            <a:pPr algn="just"/>
            <a:r>
              <a:rPr lang="en-PH" dirty="0"/>
              <a:t>“Indeed, length of service and a previously clean employment record cannot simply erase the gravity of the offense exhibited by a malfeasant employee. Length of service is not a bargaining chip that can simply be stacked against the employer,” the 2018 decision penned by Associate Justice Celia </a:t>
            </a:r>
            <a:r>
              <a:rPr lang="en-PH" dirty="0" err="1"/>
              <a:t>Librea-Leagogo</a:t>
            </a:r>
            <a:r>
              <a:rPr lang="en-PH" dirty="0"/>
              <a:t> read.</a:t>
            </a:r>
            <a:r>
              <a:rPr lang="en-PH" b="1" i="1" dirty="0"/>
              <a:t> (PNA)</a:t>
            </a:r>
            <a:endParaRPr lang="en-PH" dirty="0"/>
          </a:p>
          <a:p>
            <a:endParaRPr lang="en-US" dirty="0"/>
          </a:p>
        </p:txBody>
      </p:sp>
    </p:spTree>
    <p:extLst>
      <p:ext uri="{BB962C8B-B14F-4D97-AF65-F5344CB8AC3E}">
        <p14:creationId xmlns:p14="http://schemas.microsoft.com/office/powerpoint/2010/main" val="24877458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PROHIBITED ACTS AND TRANSACTIONS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55000" lnSpcReduction="20000"/>
          </a:bodyPr>
          <a:lstStyle/>
          <a:p>
            <a:pPr algn="just"/>
            <a:r>
              <a:rPr lang="en-US" sz="5200" dirty="0"/>
              <a:t>The propriety or impropriety of the foregoing shall be determined by its value, kinship or relationship between the giver and receiver and the motivation. </a:t>
            </a:r>
          </a:p>
          <a:p>
            <a:pPr algn="just"/>
            <a:endParaRPr lang="en-US" dirty="0"/>
          </a:p>
          <a:p>
            <a:pPr algn="just"/>
            <a:r>
              <a:rPr lang="en-US" sz="5200" dirty="0"/>
              <a:t>A thing of monetary value is one which is evidently or manifestly excessive by its very nature. </a:t>
            </a:r>
          </a:p>
          <a:p>
            <a:pPr marL="0" indent="0" algn="just">
              <a:buNone/>
            </a:pPr>
            <a:endParaRPr lang="en-US" dirty="0"/>
          </a:p>
          <a:p>
            <a:pPr algn="just"/>
            <a:endParaRPr lang="en-US" dirty="0"/>
          </a:p>
        </p:txBody>
      </p:sp>
    </p:spTree>
    <p:extLst>
      <p:ext uri="{BB962C8B-B14F-4D97-AF65-F5344CB8AC3E}">
        <p14:creationId xmlns:p14="http://schemas.microsoft.com/office/powerpoint/2010/main" val="40009566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GIFT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92500" lnSpcReduction="10000"/>
          </a:bodyPr>
          <a:lstStyle/>
          <a:p>
            <a:pPr algn="just"/>
            <a:r>
              <a:rPr lang="en-US" sz="4000" dirty="0"/>
              <a:t>Refers to a thing or a right disposed of gratuitously, or any act or liberality, in favor of another who accepts it, and shall include a simulated sale or an ostensibly onerous disposition thereof. </a:t>
            </a:r>
          </a:p>
          <a:p>
            <a:pPr marL="0" indent="0" algn="just">
              <a:buNone/>
            </a:pPr>
            <a:endParaRPr lang="en-US" sz="3600" dirty="0"/>
          </a:p>
        </p:txBody>
      </p:sp>
    </p:spTree>
    <p:extLst>
      <p:ext uri="{BB962C8B-B14F-4D97-AF65-F5344CB8AC3E}">
        <p14:creationId xmlns:p14="http://schemas.microsoft.com/office/powerpoint/2010/main" val="11858155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LOAN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77500" lnSpcReduction="20000"/>
          </a:bodyPr>
          <a:lstStyle/>
          <a:p>
            <a:pPr algn="just"/>
            <a:r>
              <a:rPr lang="en-US" sz="3600" dirty="0"/>
              <a:t>Covers both simple loan and </a:t>
            </a:r>
            <a:r>
              <a:rPr lang="en-US" sz="3600" dirty="0" err="1"/>
              <a:t>commodatum</a:t>
            </a:r>
            <a:r>
              <a:rPr lang="en-US" sz="3600" dirty="0"/>
              <a:t> as well as guarantees, financing arrangements or accommodations intended to ensure its approval. </a:t>
            </a:r>
          </a:p>
          <a:p>
            <a:pPr algn="just"/>
            <a:endParaRPr lang="en-US" sz="1400" dirty="0"/>
          </a:p>
          <a:p>
            <a:pPr algn="just"/>
            <a:r>
              <a:rPr lang="en-US" sz="3600" dirty="0" err="1"/>
              <a:t>Commodatum</a:t>
            </a:r>
            <a:r>
              <a:rPr lang="en-US" sz="3600" dirty="0"/>
              <a:t> refers to a contract whereby one of the parties delivers to another something not consumable so that the latter may use the same for a certain time and return it. </a:t>
            </a:r>
          </a:p>
        </p:txBody>
      </p:sp>
    </p:spTree>
    <p:extLst>
      <p:ext uri="{BB962C8B-B14F-4D97-AF65-F5344CB8AC3E}">
        <p14:creationId xmlns:p14="http://schemas.microsoft.com/office/powerpoint/2010/main" val="668487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normAutofit fontScale="90000"/>
          </a:bodyPr>
          <a:lstStyle/>
          <a:p>
            <a:r>
              <a:rPr lang="en-US" dirty="0"/>
              <a:t>THIS PROHIBITION SHALL NOT INCLUDE: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62500" lnSpcReduction="20000"/>
          </a:bodyPr>
          <a:lstStyle/>
          <a:p>
            <a:pPr marL="742950" indent="-742950" algn="just">
              <a:buFont typeface="+mj-lt"/>
              <a:buAutoNum type="arabicParenR"/>
            </a:pPr>
            <a:r>
              <a:rPr lang="en-US" sz="3600" dirty="0"/>
              <a:t>unsolicited gift of nominal or insignificant value not given in anticipation of, or in exchange for, a favor from a public official or employee or given after the transaction is completed, or service is rendered. As to what is a gift of nominal value will depend on the circumstances of each case taking into account the salary of the official or employee, the frequency or infrequency of the giving, the expectation of benefits, and other similar factors. </a:t>
            </a:r>
          </a:p>
        </p:txBody>
      </p:sp>
    </p:spTree>
    <p:extLst>
      <p:ext uri="{BB962C8B-B14F-4D97-AF65-F5344CB8AC3E}">
        <p14:creationId xmlns:p14="http://schemas.microsoft.com/office/powerpoint/2010/main" val="31966694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normAutofit fontScale="90000"/>
          </a:bodyPr>
          <a:lstStyle/>
          <a:p>
            <a:r>
              <a:rPr lang="en-US" dirty="0"/>
              <a:t>THIS PROHIBITION SHALL NOT INCLUDE: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77500" lnSpcReduction="20000"/>
          </a:bodyPr>
          <a:lstStyle/>
          <a:p>
            <a:pPr marL="742950" indent="-742950" algn="just">
              <a:buFont typeface="+mj-lt"/>
              <a:buAutoNum type="arabicParenR" startAt="2"/>
            </a:pPr>
            <a:r>
              <a:rPr lang="en-US" sz="3600" dirty="0"/>
              <a:t>A gift from a member of his family or relative on the occasion of a family celebration, and without any expectation of pecuniary gain or benefit. </a:t>
            </a:r>
          </a:p>
          <a:p>
            <a:pPr marL="742950" indent="-742950" algn="just">
              <a:buFont typeface="+mj-lt"/>
              <a:buAutoNum type="arabicParenR" startAt="2"/>
            </a:pPr>
            <a:endParaRPr lang="en-US" sz="1300" dirty="0"/>
          </a:p>
          <a:p>
            <a:pPr marL="0" indent="0" algn="just">
              <a:buNone/>
            </a:pPr>
            <a:r>
              <a:rPr lang="en-US" sz="3600" dirty="0"/>
              <a:t>Relatives – refers to any and all persons related to a public official or employee within the fourth civil degree of consanguinity or affinity, including </a:t>
            </a:r>
            <a:r>
              <a:rPr lang="en-US" sz="3600" dirty="0" err="1"/>
              <a:t>bilas</a:t>
            </a:r>
            <a:r>
              <a:rPr lang="en-US" sz="3600" dirty="0"/>
              <a:t>, </a:t>
            </a:r>
            <a:r>
              <a:rPr lang="en-US" sz="3600" dirty="0" err="1"/>
              <a:t>inso</a:t>
            </a:r>
            <a:r>
              <a:rPr lang="en-US" sz="3600" dirty="0"/>
              <a:t> and </a:t>
            </a:r>
            <a:r>
              <a:rPr lang="en-US" sz="3600" dirty="0" err="1"/>
              <a:t>balae</a:t>
            </a:r>
            <a:r>
              <a:rPr lang="en-US" sz="3600" dirty="0"/>
              <a:t>. </a:t>
            </a:r>
          </a:p>
          <a:p>
            <a:pPr marL="742950" indent="-742950" algn="just">
              <a:buFont typeface="+mj-lt"/>
              <a:buAutoNum type="arabicParenR" startAt="2"/>
            </a:pPr>
            <a:endParaRPr lang="en-US" sz="3600" dirty="0"/>
          </a:p>
        </p:txBody>
      </p:sp>
    </p:spTree>
    <p:extLst>
      <p:ext uri="{BB962C8B-B14F-4D97-AF65-F5344CB8AC3E}">
        <p14:creationId xmlns:p14="http://schemas.microsoft.com/office/powerpoint/2010/main" val="2224613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normAutofit fontScale="90000"/>
          </a:bodyPr>
          <a:lstStyle/>
          <a:p>
            <a:r>
              <a:rPr lang="en-US" dirty="0"/>
              <a:t>THIS PROHIBITION SHALL NOT INCLUDE: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25000" lnSpcReduction="20000"/>
          </a:bodyPr>
          <a:lstStyle/>
          <a:p>
            <a:pPr marL="742950" indent="-742950" algn="just">
              <a:buFont typeface="+mj-lt"/>
              <a:buAutoNum type="arabicParenR" startAt="3"/>
            </a:pPr>
            <a:r>
              <a:rPr lang="en-US" sz="8800" dirty="0"/>
              <a:t>Nominal donations from persons with no regular, pending, or expected transactions with the department, office or agency with which the official or employee is connected, and without any expectation of pecuniary gain or benefits. </a:t>
            </a:r>
          </a:p>
          <a:p>
            <a:pPr marL="742950" indent="-742950" algn="just">
              <a:buFont typeface="+mj-lt"/>
              <a:buAutoNum type="arabicParenR" startAt="3"/>
            </a:pPr>
            <a:r>
              <a:rPr lang="en-US" sz="8800" dirty="0"/>
              <a:t>Donations coming from private organizations whether local or foreign, which are considered and accepted as humanitarian and altruistic in purpose and mission. </a:t>
            </a:r>
          </a:p>
          <a:p>
            <a:pPr marL="742950" indent="-742950" algn="just">
              <a:buFont typeface="+mj-lt"/>
              <a:buAutoNum type="arabicParenR" startAt="3"/>
            </a:pPr>
            <a:r>
              <a:rPr lang="en-US" sz="8800" dirty="0"/>
              <a:t>Donations from government to government entities. </a:t>
            </a:r>
          </a:p>
          <a:p>
            <a:pPr marL="742950" indent="-742950" algn="just">
              <a:buFont typeface="+mj-lt"/>
              <a:buAutoNum type="arabicParenR" startAt="3"/>
            </a:pPr>
            <a:endParaRPr lang="en-US" sz="3600" dirty="0"/>
          </a:p>
          <a:p>
            <a:pPr marL="742950" indent="-742950" algn="just">
              <a:buFont typeface="+mj-lt"/>
              <a:buAutoNum type="arabicParenR" startAt="3"/>
            </a:pPr>
            <a:endParaRPr lang="en-US" sz="3600" dirty="0"/>
          </a:p>
        </p:txBody>
      </p:sp>
    </p:spTree>
    <p:extLst>
      <p:ext uri="{BB962C8B-B14F-4D97-AF65-F5344CB8AC3E}">
        <p14:creationId xmlns:p14="http://schemas.microsoft.com/office/powerpoint/2010/main" val="11526331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normAutofit fontScale="90000"/>
          </a:bodyPr>
          <a:lstStyle/>
          <a:p>
            <a:r>
              <a:rPr lang="en-US" dirty="0"/>
              <a:t>SOLICITATION OR ACCEPTANCE OF GIFTS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92500" lnSpcReduction="10000"/>
          </a:bodyPr>
          <a:lstStyle/>
          <a:p>
            <a:pPr algn="just"/>
            <a:r>
              <a:rPr lang="en-US" dirty="0"/>
              <a:t>As to gifts or grants from foreign governments, the Congress consents to: </a:t>
            </a:r>
          </a:p>
          <a:p>
            <a:pPr marL="571500" indent="-571500" algn="just">
              <a:buFont typeface="+mj-lt"/>
              <a:buAutoNum type="romanLcPeriod"/>
            </a:pPr>
            <a:r>
              <a:rPr lang="en-US" dirty="0"/>
              <a:t>The acceptance and retention by a public official or employee of a gift of nominal value tendered and received as a souvenir or mark of courtesy; </a:t>
            </a:r>
          </a:p>
          <a:p>
            <a:pPr marL="571500" indent="-571500" algn="just">
              <a:buFont typeface="+mj-lt"/>
              <a:buAutoNum type="romanLcPeriod"/>
            </a:pPr>
            <a:r>
              <a:rPr lang="en-US" dirty="0"/>
              <a:t>The acceptance by a public official or employee of a gift in the nature of a scholarship or fellowship grant or medical treatment; or </a:t>
            </a:r>
          </a:p>
          <a:p>
            <a:pPr marL="571500" indent="-571500" algn="just">
              <a:buFont typeface="+mj-lt"/>
              <a:buAutoNum type="romanLcPeriod"/>
            </a:pPr>
            <a:r>
              <a:rPr lang="en-US" dirty="0"/>
              <a:t>The acceptance by a public official or employee of travel grants or expenses for travel taking place entirely outside the Philippine (such as allowances, transportation, food, and lodging) of more than nominal value if such acceptance is appropriate or consistent with the interests of the Philippines, and permitted by the head of office, branch or agency to which he belongs. </a:t>
            </a:r>
          </a:p>
        </p:txBody>
      </p:sp>
    </p:spTree>
    <p:extLst>
      <p:ext uri="{BB962C8B-B14F-4D97-AF65-F5344CB8AC3E}">
        <p14:creationId xmlns:p14="http://schemas.microsoft.com/office/powerpoint/2010/main" val="3463113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COMMITMENT TO PUBLIC INTEREST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77500" lnSpcReduction="20000"/>
          </a:bodyPr>
          <a:lstStyle/>
          <a:p>
            <a:pPr algn="just"/>
            <a:r>
              <a:rPr lang="en-US" sz="3600" dirty="0"/>
              <a:t>Public officials and employees shall always uphold the public interest over and above personal interest. </a:t>
            </a:r>
          </a:p>
          <a:p>
            <a:pPr algn="just"/>
            <a:endParaRPr lang="en-US" sz="1300" dirty="0"/>
          </a:p>
          <a:p>
            <a:pPr algn="just"/>
            <a:r>
              <a:rPr lang="en-US" sz="3600" dirty="0"/>
              <a:t>All government resources and powers of their respective offices must be employed and used efficiently, effectively, honestly and economically, particularly to avoid wastage in public funds and revenues. </a:t>
            </a:r>
          </a:p>
        </p:txBody>
      </p:sp>
    </p:spTree>
    <p:extLst>
      <p:ext uri="{BB962C8B-B14F-4D97-AF65-F5344CB8AC3E}">
        <p14:creationId xmlns:p14="http://schemas.microsoft.com/office/powerpoint/2010/main" val="2285618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STATEMENTS AND DISCLOSURE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70000" lnSpcReduction="20000"/>
          </a:bodyPr>
          <a:lstStyle/>
          <a:p>
            <a:pPr algn="just"/>
            <a:r>
              <a:rPr lang="en-US" sz="4000" dirty="0"/>
              <a:t>Public officials and employees have an obligation to accomplish and submit declarations under oath of, and the public has the right to know, their </a:t>
            </a:r>
            <a:r>
              <a:rPr lang="en-US" sz="4000" b="1" dirty="0"/>
              <a:t>assets, liabilities, net worth and financial and business interests</a:t>
            </a:r>
            <a:r>
              <a:rPr lang="en-US" sz="4000" dirty="0"/>
              <a:t> including those of their spouses and unmarried children under eighteen (18) years of age living in their households. </a:t>
            </a:r>
          </a:p>
        </p:txBody>
      </p:sp>
    </p:spTree>
    <p:extLst>
      <p:ext uri="{BB962C8B-B14F-4D97-AF65-F5344CB8AC3E}">
        <p14:creationId xmlns:p14="http://schemas.microsoft.com/office/powerpoint/2010/main" val="32308016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WHAT IS THE PURPOSE OF SALN?</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a:bodyPr>
          <a:lstStyle/>
          <a:p>
            <a:pPr algn="just"/>
            <a:r>
              <a:rPr lang="en-US" sz="3200" dirty="0"/>
              <a:t>To promote transparency in the civil service and to establish a deterrent against government officials bent on enriching themselves through unlawful means. </a:t>
            </a:r>
          </a:p>
        </p:txBody>
      </p:sp>
    </p:spTree>
    <p:extLst>
      <p:ext uri="{BB962C8B-B14F-4D97-AF65-F5344CB8AC3E}">
        <p14:creationId xmlns:p14="http://schemas.microsoft.com/office/powerpoint/2010/main" val="11799087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normAutofit fontScale="90000"/>
          </a:bodyPr>
          <a:lstStyle/>
          <a:p>
            <a:r>
              <a:rPr lang="en-US" dirty="0"/>
              <a:t>WHO ARE EXEMPTED FROM FILING THE SALN FORM?</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92500" lnSpcReduction="10000"/>
          </a:bodyPr>
          <a:lstStyle/>
          <a:p>
            <a:pPr marL="742950" indent="-742950" algn="just">
              <a:buFont typeface="+mj-lt"/>
              <a:buAutoNum type="arabicPeriod"/>
            </a:pPr>
            <a:r>
              <a:rPr lang="en-US" sz="2800" dirty="0"/>
              <a:t>Those serving in honorary capacity – persons who are working in the government without service credit and without pay. </a:t>
            </a:r>
          </a:p>
          <a:p>
            <a:pPr marL="742950" indent="-742950" algn="just">
              <a:buFont typeface="+mj-lt"/>
              <a:buAutoNum type="arabicPeriod"/>
            </a:pPr>
            <a:r>
              <a:rPr lang="en-US" sz="2800" dirty="0"/>
              <a:t>Those whose position title is laborer </a:t>
            </a:r>
          </a:p>
          <a:p>
            <a:pPr marL="742950" indent="-742950" algn="just">
              <a:buFont typeface="+mj-lt"/>
              <a:buAutoNum type="arabicPeriod"/>
            </a:pPr>
            <a:r>
              <a:rPr lang="en-US" sz="2800" dirty="0"/>
              <a:t>Those who are casual or temporary workers – persons hired to do work outside what is considered necessary for the usual operations of the employer’s business. </a:t>
            </a:r>
          </a:p>
        </p:txBody>
      </p:sp>
    </p:spTree>
    <p:extLst>
      <p:ext uri="{BB962C8B-B14F-4D97-AF65-F5344CB8AC3E}">
        <p14:creationId xmlns:p14="http://schemas.microsoft.com/office/powerpoint/2010/main" val="27010898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normAutofit/>
          </a:bodyPr>
          <a:lstStyle/>
          <a:p>
            <a:r>
              <a:rPr lang="en-US" dirty="0"/>
              <a:t>WHEN SHOULD THE SALN BE FILED?</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40000" lnSpcReduction="20000"/>
          </a:bodyPr>
          <a:lstStyle/>
          <a:p>
            <a:pPr marL="514350" indent="-514350" algn="just">
              <a:buFont typeface="+mj-lt"/>
              <a:buAutoNum type="alphaLcParenR"/>
            </a:pPr>
            <a:r>
              <a:rPr lang="en-US" sz="6200" dirty="0"/>
              <a:t>Within 30 days after assumption of office, statements of which must be reckoned as of his first day of service; </a:t>
            </a:r>
          </a:p>
          <a:p>
            <a:pPr marL="514350" indent="-514350" algn="just">
              <a:buFont typeface="+mj-lt"/>
              <a:buAutoNum type="alphaLcParenR"/>
            </a:pPr>
            <a:r>
              <a:rPr lang="en-US" sz="6200" dirty="0"/>
              <a:t>On or before April 30, of every year thereafter, statements of which must be reckoned as of the end of the preceding year; or  </a:t>
            </a:r>
          </a:p>
          <a:p>
            <a:pPr marL="514350" indent="-514350" algn="just">
              <a:buFont typeface="+mj-lt"/>
              <a:buAutoNum type="alphaLcParenR"/>
            </a:pPr>
            <a:r>
              <a:rPr lang="en-US" sz="6200" dirty="0"/>
              <a:t>Within thirty (30) days after separation from the service, statements of which must be reckoned as of his last day of office. </a:t>
            </a:r>
          </a:p>
        </p:txBody>
      </p:sp>
    </p:spTree>
    <p:extLst>
      <p:ext uri="{BB962C8B-B14F-4D97-AF65-F5344CB8AC3E}">
        <p14:creationId xmlns:p14="http://schemas.microsoft.com/office/powerpoint/2010/main" val="39018994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46A9F-9CC7-00B0-A43C-6A019CB35A56}"/>
              </a:ext>
            </a:extLst>
          </p:cNvPr>
          <p:cNvSpPr>
            <a:spLocks noGrp="1"/>
          </p:cNvSpPr>
          <p:nvPr>
            <p:ph type="title"/>
          </p:nvPr>
        </p:nvSpPr>
        <p:spPr/>
        <p:txBody>
          <a:bodyPr>
            <a:normAutofit fontScale="90000"/>
          </a:bodyPr>
          <a:lstStyle/>
          <a:p>
            <a:r>
              <a:rPr lang="en-US" dirty="0"/>
              <a:t>SALN FORM per CSC Resolution No. 1500088 promulgated on 23 January 2015</a:t>
            </a:r>
          </a:p>
        </p:txBody>
      </p:sp>
      <p:pic>
        <p:nvPicPr>
          <p:cNvPr id="9" name="Content Placeholder 8">
            <a:extLst>
              <a:ext uri="{FF2B5EF4-FFF2-40B4-BE49-F238E27FC236}">
                <a16:creationId xmlns:a16="http://schemas.microsoft.com/office/drawing/2014/main" id="{E2EE185E-EF17-D22C-DE7C-A33EFBAA2A43}"/>
              </a:ext>
            </a:extLst>
          </p:cNvPr>
          <p:cNvPicPr>
            <a:picLocks noGrp="1" noChangeAspect="1"/>
          </p:cNvPicPr>
          <p:nvPr>
            <p:ph idx="1"/>
          </p:nvPr>
        </p:nvPicPr>
        <p:blipFill>
          <a:blip r:embed="rId2"/>
          <a:stretch>
            <a:fillRect/>
          </a:stretch>
        </p:blipFill>
        <p:spPr>
          <a:xfrm>
            <a:off x="4747435" y="804862"/>
            <a:ext cx="3498979" cy="5317612"/>
          </a:xfrm>
        </p:spPr>
      </p:pic>
      <p:pic>
        <p:nvPicPr>
          <p:cNvPr id="11" name="Picture 10">
            <a:extLst>
              <a:ext uri="{FF2B5EF4-FFF2-40B4-BE49-F238E27FC236}">
                <a16:creationId xmlns:a16="http://schemas.microsoft.com/office/drawing/2014/main" id="{A33CDF20-5701-655D-D62D-177222D6DFFA}"/>
              </a:ext>
            </a:extLst>
          </p:cNvPr>
          <p:cNvPicPr>
            <a:picLocks noChangeAspect="1"/>
          </p:cNvPicPr>
          <p:nvPr/>
        </p:nvPicPr>
        <p:blipFill>
          <a:blip r:embed="rId3"/>
          <a:stretch>
            <a:fillRect/>
          </a:stretch>
        </p:blipFill>
        <p:spPr>
          <a:xfrm>
            <a:off x="8403102" y="804862"/>
            <a:ext cx="3498979" cy="5317612"/>
          </a:xfrm>
          <a:prstGeom prst="rect">
            <a:avLst/>
          </a:prstGeom>
        </p:spPr>
      </p:pic>
    </p:spTree>
    <p:extLst>
      <p:ext uri="{BB962C8B-B14F-4D97-AF65-F5344CB8AC3E}">
        <p14:creationId xmlns:p14="http://schemas.microsoft.com/office/powerpoint/2010/main" val="18488536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noAutofit/>
          </a:bodyPr>
          <a:lstStyle/>
          <a:p>
            <a:r>
              <a:rPr lang="en-US" sz="3400" dirty="0"/>
              <a:t>CONTENTS OF STATEMENT OF ASSETS AND LIABILITIES AND FINANCIAL DISCLOSURE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85000" lnSpcReduction="20000"/>
          </a:bodyPr>
          <a:lstStyle/>
          <a:p>
            <a:pPr marL="514350" indent="-514350" algn="just">
              <a:buFont typeface="+mj-lt"/>
              <a:buAutoNum type="alphaLcParenR"/>
            </a:pPr>
            <a:r>
              <a:rPr lang="en-US" sz="3200" dirty="0"/>
              <a:t>Real property, its improvements, acquisition costs, assessed value and current fair market value; </a:t>
            </a:r>
          </a:p>
          <a:p>
            <a:pPr marL="514350" indent="-514350" algn="just">
              <a:buFont typeface="+mj-lt"/>
              <a:buAutoNum type="alphaLcParenR"/>
            </a:pPr>
            <a:r>
              <a:rPr lang="en-US" sz="3200" dirty="0"/>
              <a:t>Personal property and acquisition cost; </a:t>
            </a:r>
          </a:p>
          <a:p>
            <a:pPr marL="514350" indent="-514350" algn="just">
              <a:buFont typeface="+mj-lt"/>
              <a:buAutoNum type="alphaLcParenR"/>
            </a:pPr>
            <a:r>
              <a:rPr lang="en-US" sz="3200" dirty="0"/>
              <a:t>All other assets such as investments, cash on hand or in banks, stocks, bonds, and the like; </a:t>
            </a:r>
          </a:p>
          <a:p>
            <a:pPr marL="514350" indent="-514350" algn="just">
              <a:buFont typeface="+mj-lt"/>
              <a:buAutoNum type="alphaLcParenR"/>
            </a:pPr>
            <a:r>
              <a:rPr lang="en-US" sz="3200" dirty="0"/>
              <a:t>Liabilities, and; </a:t>
            </a:r>
          </a:p>
          <a:p>
            <a:pPr marL="514350" indent="-514350" algn="just">
              <a:buFont typeface="+mj-lt"/>
              <a:buAutoNum type="alphaLcParenR"/>
            </a:pPr>
            <a:r>
              <a:rPr lang="en-US" sz="3200" dirty="0"/>
              <a:t>All business interests and financial connections. </a:t>
            </a:r>
          </a:p>
        </p:txBody>
      </p:sp>
    </p:spTree>
    <p:extLst>
      <p:ext uri="{BB962C8B-B14F-4D97-AF65-F5344CB8AC3E}">
        <p14:creationId xmlns:p14="http://schemas.microsoft.com/office/powerpoint/2010/main" val="960877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NON-FILING OF SALN AFFECTS INTEGRITY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lnSpcReduction="10000"/>
          </a:bodyPr>
          <a:lstStyle/>
          <a:p>
            <a:pPr algn="just"/>
            <a:r>
              <a:rPr lang="en-US" sz="2400" dirty="0"/>
              <a:t>And as will be extensively demonstrated hereunder, respondent’s failure to file her SALNs and to submit the same to the JBC go into the very qualification of integrity. </a:t>
            </a:r>
          </a:p>
          <a:p>
            <a:pPr algn="just"/>
            <a:endParaRPr lang="en-US" sz="1000" dirty="0"/>
          </a:p>
          <a:p>
            <a:pPr algn="just"/>
            <a:r>
              <a:rPr lang="en-US" sz="2400" dirty="0"/>
              <a:t>In other words, when Member of the Supreme Court transgresses the SALN requirement prior to his or her appointment as such, he or she commits violation of the Constitution and belies his or her qualification to hold the office. (Republic vs. Sereno, May 11, 2018)</a:t>
            </a:r>
          </a:p>
        </p:txBody>
      </p:sp>
    </p:spTree>
    <p:extLst>
      <p:ext uri="{BB962C8B-B14F-4D97-AF65-F5344CB8AC3E}">
        <p14:creationId xmlns:p14="http://schemas.microsoft.com/office/powerpoint/2010/main" val="20701341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normAutofit fontScale="90000"/>
          </a:bodyPr>
          <a:lstStyle/>
          <a:p>
            <a:r>
              <a:rPr lang="en-US" dirty="0"/>
              <a:t>STATEMENT OF ASSETS AND LIABILITIES </a:t>
            </a:r>
            <a:br>
              <a:rPr lang="en-US" dirty="0"/>
            </a:br>
            <a:r>
              <a:rPr lang="en-US" dirty="0"/>
              <a:t>AND FINANCIAL DISCLOSURE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92500" lnSpcReduction="10000"/>
          </a:bodyPr>
          <a:lstStyle/>
          <a:p>
            <a:pPr algn="just"/>
            <a:r>
              <a:rPr lang="en-US" sz="2000" dirty="0"/>
              <a:t>The SALN and the Disclosure of Business Interests and Financial Connections shall be filed by: </a:t>
            </a:r>
          </a:p>
          <a:p>
            <a:pPr marL="514350" indent="-514350" algn="just">
              <a:buFont typeface="+mj-lt"/>
              <a:buAutoNum type="arabicPeriod"/>
            </a:pPr>
            <a:r>
              <a:rPr lang="en-US" sz="2000" dirty="0"/>
              <a:t>Constitutional and national elective officials, with the national office of the Ombudsman; </a:t>
            </a:r>
          </a:p>
          <a:p>
            <a:pPr marL="514350" indent="-514350" algn="just">
              <a:buFont typeface="+mj-lt"/>
              <a:buAutoNum type="arabicPeriod"/>
            </a:pPr>
            <a:r>
              <a:rPr lang="en-US" sz="2000" dirty="0"/>
              <a:t>Senators and Congressmen, with the Secretaries of the Senate and the House of Representatives, respectively; Justices, with the Clerk of Court of the Supreme Court; Judges, with the Court Administrator, and all national executive officials such as Members of the Cabinet, Undersecretaries and Assistant Secretaries, including the foreign service and heads of GOCCs with original charters and their subsidiaries and state colleges and universities with the Office of the President; </a:t>
            </a:r>
          </a:p>
        </p:txBody>
      </p:sp>
    </p:spTree>
    <p:extLst>
      <p:ext uri="{BB962C8B-B14F-4D97-AF65-F5344CB8AC3E}">
        <p14:creationId xmlns:p14="http://schemas.microsoft.com/office/powerpoint/2010/main" val="7819198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normAutofit fontScale="90000"/>
          </a:bodyPr>
          <a:lstStyle/>
          <a:p>
            <a:r>
              <a:rPr lang="en-US" dirty="0"/>
              <a:t>STATEMENT OF ASSETS AND LIABILITIES </a:t>
            </a:r>
            <a:br>
              <a:rPr lang="en-US" dirty="0"/>
            </a:br>
            <a:r>
              <a:rPr lang="en-US" dirty="0"/>
              <a:t>AND FINANCIAL DISCLOSURE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lnSpcReduction="10000"/>
          </a:bodyPr>
          <a:lstStyle/>
          <a:p>
            <a:pPr marL="514350" indent="-514350" algn="just">
              <a:buFont typeface="+mj-lt"/>
              <a:buAutoNum type="arabicPeriod" startAt="3"/>
            </a:pPr>
            <a:r>
              <a:rPr lang="en-US" sz="2000" dirty="0"/>
              <a:t>Regional and local officials and employees, both appointive and elective, including other officials and employees of GOCCs and their subsidiaries and state colleges and universities, with the Deputy Ombudsman in their respective regions; </a:t>
            </a:r>
          </a:p>
          <a:p>
            <a:pPr marL="514350" indent="-514350" algn="just">
              <a:buFont typeface="+mj-lt"/>
              <a:buAutoNum type="arabicPeriod" startAt="3"/>
            </a:pPr>
            <a:r>
              <a:rPr lang="en-US" sz="2000" dirty="0"/>
              <a:t>Officers of the armed forces from the rank of colonel or naval captain, with the Office of the President, and those below and ranks, with the Deputy Ombudsman in their respective regions; and </a:t>
            </a:r>
          </a:p>
          <a:p>
            <a:pPr marL="514350" indent="-514350" algn="just">
              <a:buFont typeface="+mj-lt"/>
              <a:buAutoNum type="arabicPeriod" startAt="3"/>
            </a:pPr>
            <a:r>
              <a:rPr lang="en-US" sz="2000" dirty="0"/>
              <a:t>All other public officials and employees, defined in Republic Act No. 3019, as amended, with the Civil Service Commission. </a:t>
            </a:r>
          </a:p>
        </p:txBody>
      </p:sp>
    </p:spTree>
    <p:extLst>
      <p:ext uri="{BB962C8B-B14F-4D97-AF65-F5344CB8AC3E}">
        <p14:creationId xmlns:p14="http://schemas.microsoft.com/office/powerpoint/2010/main" val="11534740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normAutofit fontScale="90000"/>
          </a:bodyPr>
          <a:lstStyle/>
          <a:p>
            <a:r>
              <a:rPr lang="en-US" dirty="0"/>
              <a:t>IDENTIFICATION AND DISCLOSURE OF RELATIVES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55000" lnSpcReduction="20000"/>
          </a:bodyPr>
          <a:lstStyle/>
          <a:p>
            <a:pPr algn="just"/>
            <a:r>
              <a:rPr lang="en-US" sz="4000" dirty="0"/>
              <a:t>Every official or employee shall identify and disclose under oath to the best of his knowledge and information, his relatives in the government, up to the fourth civil degree of relationship, either of consanguinity or affinity, including </a:t>
            </a:r>
            <a:r>
              <a:rPr lang="en-US" sz="4000" dirty="0" err="1"/>
              <a:t>bilas</a:t>
            </a:r>
            <a:r>
              <a:rPr lang="en-US" sz="4000" dirty="0"/>
              <a:t> (declarant’s brother-in-law’s wife or sister-in-law’s husband), </a:t>
            </a:r>
            <a:r>
              <a:rPr lang="en-US" sz="4000" dirty="0" err="1"/>
              <a:t>inso</a:t>
            </a:r>
            <a:r>
              <a:rPr lang="en-US" sz="4000" dirty="0"/>
              <a:t> (appellation for the wife of an elder brother or male cousin), and </a:t>
            </a:r>
            <a:r>
              <a:rPr lang="en-US" sz="4000" dirty="0" err="1"/>
              <a:t>balae</a:t>
            </a:r>
            <a:r>
              <a:rPr lang="en-US" sz="4000" dirty="0"/>
              <a:t> (parent of the declarant’s son-in-law or daughter-in-law), in the form, manner and frequency prescribed by the Civil Service Commission. </a:t>
            </a:r>
          </a:p>
        </p:txBody>
      </p:sp>
    </p:spTree>
    <p:extLst>
      <p:ext uri="{BB962C8B-B14F-4D97-AF65-F5344CB8AC3E}">
        <p14:creationId xmlns:p14="http://schemas.microsoft.com/office/powerpoint/2010/main" val="1888863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normAutofit/>
          </a:bodyPr>
          <a:lstStyle/>
          <a:p>
            <a:r>
              <a:rPr lang="en-US" sz="3400" dirty="0"/>
              <a:t>PROFESSIONALISM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77500" lnSpcReduction="20000"/>
          </a:bodyPr>
          <a:lstStyle/>
          <a:p>
            <a:pPr algn="just"/>
            <a:r>
              <a:rPr lang="en-US" sz="3200" dirty="0"/>
              <a:t>Public officials and employees shall perform and discharge their duties with the highest degree of excellence, professionalism, intelligence and skill. </a:t>
            </a:r>
          </a:p>
          <a:p>
            <a:pPr algn="just"/>
            <a:endParaRPr lang="en-US" sz="1300" dirty="0"/>
          </a:p>
          <a:p>
            <a:pPr algn="just"/>
            <a:r>
              <a:rPr lang="en-US" sz="3200" dirty="0"/>
              <a:t>They shall enter public service with utmost devotion and dedication to duty. </a:t>
            </a:r>
          </a:p>
          <a:p>
            <a:pPr algn="just"/>
            <a:endParaRPr lang="en-US" sz="1300" dirty="0"/>
          </a:p>
          <a:p>
            <a:pPr algn="just"/>
            <a:r>
              <a:rPr lang="en-US" sz="3200" dirty="0"/>
              <a:t>They shall endeavor to discourage wrong perceptions of their roles as dispensers or peddlers of undue patronage. </a:t>
            </a:r>
          </a:p>
        </p:txBody>
      </p:sp>
    </p:spTree>
    <p:extLst>
      <p:ext uri="{BB962C8B-B14F-4D97-AF65-F5344CB8AC3E}">
        <p14:creationId xmlns:p14="http://schemas.microsoft.com/office/powerpoint/2010/main" val="28263312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7D846-0EBD-FD1F-4DFE-D2CBBEDCD8F0}"/>
              </a:ext>
            </a:extLst>
          </p:cNvPr>
          <p:cNvSpPr>
            <a:spLocks noGrp="1"/>
          </p:cNvSpPr>
          <p:nvPr>
            <p:ph type="title"/>
          </p:nvPr>
        </p:nvSpPr>
        <p:spPr/>
        <p:txBody>
          <a:bodyPr>
            <a:normAutofit/>
          </a:bodyPr>
          <a:lstStyle/>
          <a:p>
            <a:r>
              <a:rPr lang="en-US" sz="3600" dirty="0"/>
              <a:t>CONSANGUINITY AND AFFINITY </a:t>
            </a:r>
          </a:p>
        </p:txBody>
      </p:sp>
      <p:graphicFrame>
        <p:nvGraphicFramePr>
          <p:cNvPr id="4" name="Table 4">
            <a:extLst>
              <a:ext uri="{FF2B5EF4-FFF2-40B4-BE49-F238E27FC236}">
                <a16:creationId xmlns:a16="http://schemas.microsoft.com/office/drawing/2014/main" id="{BF1F4F40-7250-495E-29D9-C8538E85909B}"/>
              </a:ext>
            </a:extLst>
          </p:cNvPr>
          <p:cNvGraphicFramePr>
            <a:graphicFrameLocks noGrp="1"/>
          </p:cNvGraphicFramePr>
          <p:nvPr>
            <p:ph idx="1"/>
            <p:extLst>
              <p:ext uri="{D42A27DB-BD31-4B8C-83A1-F6EECF244321}">
                <p14:modId xmlns:p14="http://schemas.microsoft.com/office/powerpoint/2010/main" val="3053269693"/>
              </p:ext>
            </p:extLst>
          </p:nvPr>
        </p:nvGraphicFramePr>
        <p:xfrm>
          <a:off x="5118100" y="803274"/>
          <a:ext cx="6367656" cy="5182196"/>
        </p:xfrm>
        <a:graphic>
          <a:graphicData uri="http://schemas.openxmlformats.org/drawingml/2006/table">
            <a:tbl>
              <a:tblPr firstRow="1" bandRow="1">
                <a:tableStyleId>{5C22544A-7EE6-4342-B048-85BDC9FD1C3A}</a:tableStyleId>
              </a:tblPr>
              <a:tblGrid>
                <a:gridCol w="1576614">
                  <a:extLst>
                    <a:ext uri="{9D8B030D-6E8A-4147-A177-3AD203B41FA5}">
                      <a16:colId xmlns:a16="http://schemas.microsoft.com/office/drawing/2014/main" val="240120495"/>
                    </a:ext>
                  </a:extLst>
                </a:gridCol>
                <a:gridCol w="2668490">
                  <a:extLst>
                    <a:ext uri="{9D8B030D-6E8A-4147-A177-3AD203B41FA5}">
                      <a16:colId xmlns:a16="http://schemas.microsoft.com/office/drawing/2014/main" val="2425994308"/>
                    </a:ext>
                  </a:extLst>
                </a:gridCol>
                <a:gridCol w="2122552">
                  <a:extLst>
                    <a:ext uri="{9D8B030D-6E8A-4147-A177-3AD203B41FA5}">
                      <a16:colId xmlns:a16="http://schemas.microsoft.com/office/drawing/2014/main" val="224465521"/>
                    </a:ext>
                  </a:extLst>
                </a:gridCol>
              </a:tblGrid>
              <a:tr h="862319">
                <a:tc>
                  <a:txBody>
                    <a:bodyPr/>
                    <a:lstStyle/>
                    <a:p>
                      <a:endParaRPr lang="en-US" sz="2000"/>
                    </a:p>
                  </a:txBody>
                  <a:tcPr/>
                </a:tc>
                <a:tc>
                  <a:txBody>
                    <a:bodyPr/>
                    <a:lstStyle/>
                    <a:p>
                      <a:pPr algn="ctr"/>
                      <a:r>
                        <a:rPr lang="en-US" sz="2000" dirty="0"/>
                        <a:t>CONSANGUINITY </a:t>
                      </a:r>
                    </a:p>
                  </a:txBody>
                  <a:tcPr/>
                </a:tc>
                <a:tc>
                  <a:txBody>
                    <a:bodyPr/>
                    <a:lstStyle/>
                    <a:p>
                      <a:pPr algn="ctr"/>
                      <a:r>
                        <a:rPr lang="en-US" sz="2000" dirty="0"/>
                        <a:t>AFFINITY </a:t>
                      </a:r>
                    </a:p>
                  </a:txBody>
                  <a:tcPr/>
                </a:tc>
                <a:extLst>
                  <a:ext uri="{0D108BD9-81ED-4DB2-BD59-A6C34878D82A}">
                    <a16:rowId xmlns:a16="http://schemas.microsoft.com/office/drawing/2014/main" val="831872243"/>
                  </a:ext>
                </a:extLst>
              </a:tr>
              <a:tr h="552689">
                <a:tc>
                  <a:txBody>
                    <a:bodyPr/>
                    <a:lstStyle/>
                    <a:p>
                      <a:r>
                        <a:rPr lang="en-US" sz="2000" dirty="0"/>
                        <a:t>1</a:t>
                      </a:r>
                      <a:r>
                        <a:rPr lang="en-US" sz="2000" baseline="30000" dirty="0"/>
                        <a:t>st</a:t>
                      </a:r>
                      <a:r>
                        <a:rPr lang="en-US" sz="2000" dirty="0"/>
                        <a:t> degree</a:t>
                      </a:r>
                    </a:p>
                  </a:txBody>
                  <a:tcPr/>
                </a:tc>
                <a:tc>
                  <a:txBody>
                    <a:bodyPr/>
                    <a:lstStyle/>
                    <a:p>
                      <a:r>
                        <a:rPr lang="en-US" sz="2000" dirty="0"/>
                        <a:t>Parents</a:t>
                      </a:r>
                    </a:p>
                    <a:p>
                      <a:r>
                        <a:rPr lang="en-US" sz="2000" dirty="0"/>
                        <a:t>Children </a:t>
                      </a:r>
                    </a:p>
                  </a:txBody>
                  <a:tcPr/>
                </a:tc>
                <a:tc>
                  <a:txBody>
                    <a:bodyPr/>
                    <a:lstStyle/>
                    <a:p>
                      <a:r>
                        <a:rPr lang="en-US" sz="2000" dirty="0"/>
                        <a:t>Parents-in-law</a:t>
                      </a:r>
                    </a:p>
                  </a:txBody>
                  <a:tcPr/>
                </a:tc>
                <a:extLst>
                  <a:ext uri="{0D108BD9-81ED-4DB2-BD59-A6C34878D82A}">
                    <a16:rowId xmlns:a16="http://schemas.microsoft.com/office/drawing/2014/main" val="2092412134"/>
                  </a:ext>
                </a:extLst>
              </a:tr>
              <a:tr h="1026423">
                <a:tc>
                  <a:txBody>
                    <a:bodyPr/>
                    <a:lstStyle/>
                    <a:p>
                      <a:r>
                        <a:rPr lang="en-US" sz="2000" dirty="0"/>
                        <a:t>2</a:t>
                      </a:r>
                      <a:r>
                        <a:rPr lang="en-US" sz="2000" baseline="30000" dirty="0"/>
                        <a:t>nd</a:t>
                      </a:r>
                      <a:r>
                        <a:rPr lang="en-US" sz="2000" dirty="0"/>
                        <a:t> degree </a:t>
                      </a:r>
                    </a:p>
                  </a:txBody>
                  <a:tcPr/>
                </a:tc>
                <a:tc>
                  <a:txBody>
                    <a:bodyPr/>
                    <a:lstStyle/>
                    <a:p>
                      <a:r>
                        <a:rPr lang="en-US" sz="2000" dirty="0"/>
                        <a:t>Grandparents</a:t>
                      </a:r>
                    </a:p>
                    <a:p>
                      <a:r>
                        <a:rPr lang="en-US" sz="2000" dirty="0"/>
                        <a:t>Grandchildren</a:t>
                      </a:r>
                    </a:p>
                    <a:p>
                      <a:r>
                        <a:rPr lang="en-US" sz="2000" dirty="0"/>
                        <a:t>Siblings </a:t>
                      </a:r>
                    </a:p>
                  </a:txBody>
                  <a:tcPr/>
                </a:tc>
                <a:tc>
                  <a:txBody>
                    <a:bodyPr/>
                    <a:lstStyle/>
                    <a:p>
                      <a:r>
                        <a:rPr lang="en-US" sz="2000" dirty="0"/>
                        <a:t>Grandparents-in-law</a:t>
                      </a:r>
                    </a:p>
                    <a:p>
                      <a:r>
                        <a:rPr lang="en-US" sz="2000" dirty="0"/>
                        <a:t>Brother-in-law</a:t>
                      </a:r>
                    </a:p>
                    <a:p>
                      <a:r>
                        <a:rPr lang="en-US" sz="2000" dirty="0"/>
                        <a:t>Sister-in-law</a:t>
                      </a:r>
                    </a:p>
                  </a:txBody>
                  <a:tcPr/>
                </a:tc>
                <a:extLst>
                  <a:ext uri="{0D108BD9-81ED-4DB2-BD59-A6C34878D82A}">
                    <a16:rowId xmlns:a16="http://schemas.microsoft.com/office/drawing/2014/main" val="1271463188"/>
                  </a:ext>
                </a:extLst>
              </a:tr>
              <a:tr h="1026423">
                <a:tc>
                  <a:txBody>
                    <a:bodyPr/>
                    <a:lstStyle/>
                    <a:p>
                      <a:r>
                        <a:rPr lang="en-US" sz="2000" dirty="0"/>
                        <a:t>3</a:t>
                      </a:r>
                      <a:r>
                        <a:rPr lang="en-US" sz="2000" baseline="30000" dirty="0"/>
                        <a:t>rd</a:t>
                      </a:r>
                      <a:r>
                        <a:rPr lang="en-US" sz="2000" dirty="0"/>
                        <a:t> degree</a:t>
                      </a:r>
                    </a:p>
                  </a:txBody>
                  <a:tcPr/>
                </a:tc>
                <a:tc>
                  <a:txBody>
                    <a:bodyPr/>
                    <a:lstStyle/>
                    <a:p>
                      <a:r>
                        <a:rPr lang="en-US" sz="2000" dirty="0"/>
                        <a:t>Uncle/Aunt </a:t>
                      </a:r>
                    </a:p>
                    <a:p>
                      <a:r>
                        <a:rPr lang="en-US" sz="2000" dirty="0"/>
                        <a:t>Nephew </a:t>
                      </a:r>
                    </a:p>
                    <a:p>
                      <a:r>
                        <a:rPr lang="en-US" sz="2000" dirty="0"/>
                        <a:t>Niece </a:t>
                      </a:r>
                    </a:p>
                  </a:txBody>
                  <a:tcPr/>
                </a:tc>
                <a:tc>
                  <a:txBody>
                    <a:bodyPr/>
                    <a:lstStyle/>
                    <a:p>
                      <a:r>
                        <a:rPr lang="en-US" sz="2000" dirty="0"/>
                        <a:t>Uncle-in-law/Aunt-in-law</a:t>
                      </a:r>
                    </a:p>
                    <a:p>
                      <a:r>
                        <a:rPr lang="en-US" sz="2000" dirty="0"/>
                        <a:t>Nephew-in-law</a:t>
                      </a:r>
                    </a:p>
                    <a:p>
                      <a:r>
                        <a:rPr lang="en-US" sz="2000" dirty="0"/>
                        <a:t>Niece-in-law</a:t>
                      </a:r>
                    </a:p>
                  </a:txBody>
                  <a:tcPr/>
                </a:tc>
                <a:extLst>
                  <a:ext uri="{0D108BD9-81ED-4DB2-BD59-A6C34878D82A}">
                    <a16:rowId xmlns:a16="http://schemas.microsoft.com/office/drawing/2014/main" val="1219864864"/>
                  </a:ext>
                </a:extLst>
              </a:tr>
              <a:tr h="997557">
                <a:tc>
                  <a:txBody>
                    <a:bodyPr/>
                    <a:lstStyle/>
                    <a:p>
                      <a:r>
                        <a:rPr lang="en-US" sz="2000" dirty="0"/>
                        <a:t>4</a:t>
                      </a:r>
                      <a:r>
                        <a:rPr lang="en-US" sz="2000" baseline="30000" dirty="0"/>
                        <a:t>th</a:t>
                      </a:r>
                      <a:r>
                        <a:rPr lang="en-US" sz="2000" dirty="0"/>
                        <a:t> degree</a:t>
                      </a:r>
                    </a:p>
                  </a:txBody>
                  <a:tcPr/>
                </a:tc>
                <a:tc>
                  <a:txBody>
                    <a:bodyPr/>
                    <a:lstStyle/>
                    <a:p>
                      <a:r>
                        <a:rPr lang="en-US" sz="2000" dirty="0"/>
                        <a:t>1</a:t>
                      </a:r>
                      <a:r>
                        <a:rPr lang="en-US" sz="2000" baseline="30000" dirty="0"/>
                        <a:t>st</a:t>
                      </a:r>
                      <a:r>
                        <a:rPr lang="en-US" sz="2000" dirty="0"/>
                        <a:t> cousin </a:t>
                      </a:r>
                    </a:p>
                  </a:txBody>
                  <a:tcPr/>
                </a:tc>
                <a:tc>
                  <a:txBody>
                    <a:bodyPr/>
                    <a:lstStyle/>
                    <a:p>
                      <a:r>
                        <a:rPr lang="en-US" sz="2000" dirty="0"/>
                        <a:t>1</a:t>
                      </a:r>
                      <a:r>
                        <a:rPr lang="en-US" sz="2000" baseline="30000" dirty="0"/>
                        <a:t>st</a:t>
                      </a:r>
                      <a:r>
                        <a:rPr lang="en-US" sz="2000" dirty="0"/>
                        <a:t> cousin-in-law</a:t>
                      </a:r>
                    </a:p>
                  </a:txBody>
                  <a:tcPr/>
                </a:tc>
                <a:extLst>
                  <a:ext uri="{0D108BD9-81ED-4DB2-BD59-A6C34878D82A}">
                    <a16:rowId xmlns:a16="http://schemas.microsoft.com/office/drawing/2014/main" val="360341543"/>
                  </a:ext>
                </a:extLst>
              </a:tr>
            </a:tbl>
          </a:graphicData>
        </a:graphic>
      </p:graphicFrame>
    </p:spTree>
    <p:extLst>
      <p:ext uri="{BB962C8B-B14F-4D97-AF65-F5344CB8AC3E}">
        <p14:creationId xmlns:p14="http://schemas.microsoft.com/office/powerpoint/2010/main" val="25758479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ACCESSIBILITY OF DOCUMENTS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lnSpcReduction="10000"/>
          </a:bodyPr>
          <a:lstStyle/>
          <a:p>
            <a:pPr marL="514350" indent="-514350" algn="just">
              <a:buFont typeface="+mj-lt"/>
              <a:buAutoNum type="arabicParenR"/>
            </a:pPr>
            <a:r>
              <a:rPr lang="en-US" dirty="0"/>
              <a:t>Any and all statements filed under this Act, shall be made available for inspection at reasonable hours. </a:t>
            </a:r>
          </a:p>
          <a:p>
            <a:pPr marL="514350" indent="-514350" algn="just">
              <a:buFont typeface="+mj-lt"/>
              <a:buAutoNum type="arabicParenR"/>
            </a:pPr>
            <a:r>
              <a:rPr lang="en-US" dirty="0"/>
              <a:t>Such statements shall be made available for copying or reproduction after ten (10) working days from the time they are filed as required by law unless extended for meritorious reasons. </a:t>
            </a:r>
          </a:p>
          <a:p>
            <a:pPr marL="514350" indent="-514350" algn="just">
              <a:buFont typeface="+mj-lt"/>
              <a:buAutoNum type="arabicParenR"/>
            </a:pPr>
            <a:r>
              <a:rPr lang="en-US" dirty="0"/>
              <a:t>Any person requesting a copy of a statement shall be required to pay a reasonable fee to cover the cost of reproduction and mailing of such statement, as well as the cost of certification. </a:t>
            </a:r>
          </a:p>
          <a:p>
            <a:pPr marL="514350" indent="-514350" algn="just">
              <a:buFont typeface="+mj-lt"/>
              <a:buAutoNum type="arabicParenR"/>
            </a:pPr>
            <a:r>
              <a:rPr lang="en-US" dirty="0"/>
              <a:t>Any statement filed under this Act shall be available to the public for a period of ten (10) years after receipt of the statement. After such period, the statement may be destroyed unless needed in an ongoing investigation. </a:t>
            </a:r>
          </a:p>
        </p:txBody>
      </p:sp>
    </p:spTree>
    <p:extLst>
      <p:ext uri="{BB962C8B-B14F-4D97-AF65-F5344CB8AC3E}">
        <p14:creationId xmlns:p14="http://schemas.microsoft.com/office/powerpoint/2010/main" val="15984686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PROHIBITED ACTS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77500" lnSpcReduction="20000"/>
          </a:bodyPr>
          <a:lstStyle/>
          <a:p>
            <a:pPr algn="just"/>
            <a:r>
              <a:rPr lang="en-US" sz="4000" dirty="0"/>
              <a:t>It shall be unlawful for any person to obtain or use any statement filed under this Act for: </a:t>
            </a:r>
          </a:p>
          <a:p>
            <a:pPr marL="971550" lvl="1" indent="-514350" algn="just">
              <a:buFont typeface="+mj-lt"/>
              <a:buAutoNum type="alphaLcParenR"/>
            </a:pPr>
            <a:r>
              <a:rPr lang="en-US" sz="3600" dirty="0"/>
              <a:t>Any purpose contrary to morals or public policy; or </a:t>
            </a:r>
          </a:p>
          <a:p>
            <a:pPr marL="971550" lvl="1" indent="-514350" algn="just">
              <a:buFont typeface="+mj-lt"/>
              <a:buAutoNum type="alphaLcParenR"/>
            </a:pPr>
            <a:r>
              <a:rPr lang="en-US" sz="3600" dirty="0"/>
              <a:t>Any commercial purpose other than by news and communications media for dissemination to the general public. </a:t>
            </a:r>
          </a:p>
        </p:txBody>
      </p:sp>
    </p:spTree>
    <p:extLst>
      <p:ext uri="{BB962C8B-B14F-4D97-AF65-F5344CB8AC3E}">
        <p14:creationId xmlns:p14="http://schemas.microsoft.com/office/powerpoint/2010/main" val="7036293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DIVESTMENT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a:bodyPr>
          <a:lstStyle/>
          <a:p>
            <a:pPr algn="just"/>
            <a:r>
              <a:rPr lang="en-US" sz="3600" dirty="0"/>
              <a:t>A public official or employee shall avoid conflicts of interest at all times. </a:t>
            </a:r>
          </a:p>
          <a:p>
            <a:pPr algn="just"/>
            <a:endParaRPr lang="en-US" sz="4400" dirty="0"/>
          </a:p>
          <a:p>
            <a:pPr lvl="2" algn="just"/>
            <a:endParaRPr lang="en-US" dirty="0"/>
          </a:p>
        </p:txBody>
      </p:sp>
    </p:spTree>
    <p:extLst>
      <p:ext uri="{BB962C8B-B14F-4D97-AF65-F5344CB8AC3E}">
        <p14:creationId xmlns:p14="http://schemas.microsoft.com/office/powerpoint/2010/main" val="40901554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CONFLICT OF INTEREST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47500" lnSpcReduction="20000"/>
          </a:bodyPr>
          <a:lstStyle/>
          <a:p>
            <a:pPr marL="0" indent="0" algn="just">
              <a:buNone/>
            </a:pPr>
            <a:endParaRPr lang="en-US" sz="4400" dirty="0"/>
          </a:p>
          <a:p>
            <a:pPr algn="just"/>
            <a:r>
              <a:rPr lang="en-US" sz="5900" dirty="0"/>
              <a:t>arises when a public official or employee is a member of a board, an officer, or a substantial stockholder of a private corporation or owner or has a substantial interest in a business, and the interest of such corporation or business, or his rights or duties therein, may be opposed to or affected by the faithful performance of official duty. </a:t>
            </a:r>
            <a:endParaRPr lang="en-US" sz="2300" dirty="0"/>
          </a:p>
          <a:p>
            <a:pPr marL="914400" lvl="2" indent="0" algn="just">
              <a:buNone/>
            </a:pPr>
            <a:endParaRPr lang="en-US" dirty="0"/>
          </a:p>
          <a:p>
            <a:pPr lvl="2" algn="just"/>
            <a:endParaRPr lang="en-US" dirty="0"/>
          </a:p>
        </p:txBody>
      </p:sp>
    </p:spTree>
    <p:extLst>
      <p:ext uri="{BB962C8B-B14F-4D97-AF65-F5344CB8AC3E}">
        <p14:creationId xmlns:p14="http://schemas.microsoft.com/office/powerpoint/2010/main" val="38962231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SUBSTANTIAL STOCKHOLDER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92500" lnSpcReduction="20000"/>
          </a:bodyPr>
          <a:lstStyle/>
          <a:p>
            <a:pPr algn="just"/>
            <a:r>
              <a:rPr lang="en-US" sz="4000" dirty="0"/>
              <a:t>Means any person who owns, directly or indirectly, shares of stock sufficient to elect a director of a corporation. </a:t>
            </a:r>
          </a:p>
          <a:p>
            <a:pPr marL="0" indent="0" algn="just">
              <a:buNone/>
            </a:pPr>
            <a:endParaRPr lang="en-US" sz="1200" dirty="0"/>
          </a:p>
          <a:p>
            <a:pPr algn="just"/>
            <a:r>
              <a:rPr lang="en-US" sz="4000" dirty="0"/>
              <a:t>This term shall also apply to the parties to a voting trust. </a:t>
            </a:r>
          </a:p>
        </p:txBody>
      </p:sp>
    </p:spTree>
    <p:extLst>
      <p:ext uri="{BB962C8B-B14F-4D97-AF65-F5344CB8AC3E}">
        <p14:creationId xmlns:p14="http://schemas.microsoft.com/office/powerpoint/2010/main" val="29001574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DIVESTMENT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92500"/>
          </a:bodyPr>
          <a:lstStyle/>
          <a:p>
            <a:pPr algn="just"/>
            <a:r>
              <a:rPr lang="en-US" sz="2800" dirty="0"/>
              <a:t>When conflict of interest arises, he shall resign from his position in any private business enterprise within thirty (30) days from his assumption of office and/or divest himself of his shareholdings or interest within sixty (60) days from such assumption. </a:t>
            </a:r>
          </a:p>
          <a:p>
            <a:pPr marL="0" indent="0" algn="just">
              <a:buNone/>
            </a:pPr>
            <a:endParaRPr lang="en-US" sz="1100" dirty="0"/>
          </a:p>
          <a:p>
            <a:pPr algn="just"/>
            <a:r>
              <a:rPr lang="en-US" sz="2800" dirty="0"/>
              <a:t>The same rule shall apply where the public official or employee is a partner in a partnership. </a:t>
            </a:r>
          </a:p>
        </p:txBody>
      </p:sp>
    </p:spTree>
    <p:extLst>
      <p:ext uri="{BB962C8B-B14F-4D97-AF65-F5344CB8AC3E}">
        <p14:creationId xmlns:p14="http://schemas.microsoft.com/office/powerpoint/2010/main" val="12808342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DIVESTMENT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77500" lnSpcReduction="20000"/>
          </a:bodyPr>
          <a:lstStyle/>
          <a:p>
            <a:pPr algn="just"/>
            <a:r>
              <a:rPr lang="en-US" sz="3600" dirty="0"/>
              <a:t>Divestment shall be to a person or persons other than his spouse and relatives within the fourth civil degree of consanguinity or affinity. </a:t>
            </a:r>
          </a:p>
          <a:p>
            <a:pPr algn="just"/>
            <a:endParaRPr lang="en-US" sz="1300" dirty="0"/>
          </a:p>
          <a:p>
            <a:pPr algn="just"/>
            <a:r>
              <a:rPr lang="en-US" sz="3600" dirty="0"/>
              <a:t>The requirement of divestment shall not apply to those who serve the Government in an honorary capacity nor to laborers and casual or temporary workers. </a:t>
            </a:r>
          </a:p>
        </p:txBody>
      </p:sp>
    </p:spTree>
    <p:extLst>
      <p:ext uri="{BB962C8B-B14F-4D97-AF65-F5344CB8AC3E}">
        <p14:creationId xmlns:p14="http://schemas.microsoft.com/office/powerpoint/2010/main" val="33065233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normAutofit fontScale="90000"/>
          </a:bodyPr>
          <a:lstStyle/>
          <a:p>
            <a:r>
              <a:rPr lang="en-US" dirty="0"/>
              <a:t>GROUNDS FOR ADMINISTRATIVE DISCIPLINARY ACTION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47500" lnSpcReduction="20000"/>
          </a:bodyPr>
          <a:lstStyle/>
          <a:p>
            <a:pPr algn="just">
              <a:buFont typeface="Wingdings" pitchFamily="2" charset="2"/>
              <a:buChar char="§"/>
            </a:pPr>
            <a:endParaRPr lang="en-US" sz="3600" dirty="0"/>
          </a:p>
          <a:p>
            <a:pPr algn="just">
              <a:buFont typeface="Wingdings" pitchFamily="2" charset="2"/>
              <a:buChar char="§"/>
            </a:pPr>
            <a:r>
              <a:rPr lang="en-US" sz="5100" dirty="0"/>
              <a:t>Unfair discrimination in rendering public service due to party affiliation or preference; </a:t>
            </a:r>
          </a:p>
          <a:p>
            <a:pPr algn="just">
              <a:buFont typeface="Wingdings" pitchFamily="2" charset="2"/>
              <a:buChar char="§"/>
            </a:pPr>
            <a:endParaRPr lang="en-US" sz="2000" dirty="0"/>
          </a:p>
          <a:p>
            <a:pPr algn="just">
              <a:buFont typeface="Wingdings" pitchFamily="2" charset="2"/>
              <a:buChar char="§"/>
            </a:pPr>
            <a:r>
              <a:rPr lang="en-US" sz="5100" dirty="0"/>
              <a:t>Disloyalty to the Republic of the Philippines and to the Filipino people; </a:t>
            </a:r>
          </a:p>
          <a:p>
            <a:pPr algn="just">
              <a:buFont typeface="Wingdings" pitchFamily="2" charset="2"/>
              <a:buChar char="§"/>
            </a:pPr>
            <a:endParaRPr lang="en-US" sz="2000" dirty="0"/>
          </a:p>
          <a:p>
            <a:pPr algn="just">
              <a:buFont typeface="Wingdings" pitchFamily="2" charset="2"/>
              <a:buChar char="§"/>
            </a:pPr>
            <a:r>
              <a:rPr lang="en-US" sz="5100" dirty="0"/>
              <a:t>Failure to act promptly on letters and request within fifteen (15) days from receipt, except as otherwise provided in these Rules. </a:t>
            </a:r>
          </a:p>
          <a:p>
            <a:pPr algn="just">
              <a:buFont typeface="Wingdings" pitchFamily="2" charset="2"/>
              <a:buChar char="§"/>
            </a:pPr>
            <a:endParaRPr lang="en-US" sz="3600" dirty="0"/>
          </a:p>
          <a:p>
            <a:pPr marL="0" indent="0" algn="just">
              <a:buNone/>
            </a:pPr>
            <a:endParaRPr lang="en-US" sz="3600" dirty="0"/>
          </a:p>
        </p:txBody>
      </p:sp>
    </p:spTree>
    <p:extLst>
      <p:ext uri="{BB962C8B-B14F-4D97-AF65-F5344CB8AC3E}">
        <p14:creationId xmlns:p14="http://schemas.microsoft.com/office/powerpoint/2010/main" val="40982991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normAutofit fontScale="90000"/>
          </a:bodyPr>
          <a:lstStyle/>
          <a:p>
            <a:r>
              <a:rPr lang="en-US" dirty="0"/>
              <a:t>GROUNDS FOR ADMINISTRATIVE DISCIPLINARY ACTION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77500" lnSpcReduction="20000"/>
          </a:bodyPr>
          <a:lstStyle/>
          <a:p>
            <a:pPr algn="just">
              <a:buFont typeface="Wingdings" pitchFamily="2" charset="2"/>
              <a:buChar char="§"/>
            </a:pPr>
            <a:r>
              <a:rPr lang="en-US" sz="3600" dirty="0"/>
              <a:t>Failure to process documents and complete action on documents and papers within a reasonable time from preparation thereof, except as otherwise provided in these Rules; </a:t>
            </a:r>
          </a:p>
          <a:p>
            <a:pPr marL="0" indent="0" algn="just">
              <a:buNone/>
            </a:pPr>
            <a:endParaRPr lang="en-US" sz="1300" dirty="0"/>
          </a:p>
          <a:p>
            <a:pPr algn="just">
              <a:buFont typeface="Wingdings" pitchFamily="2" charset="2"/>
              <a:buChar char="§"/>
            </a:pPr>
            <a:r>
              <a:rPr lang="en-US" sz="3600" dirty="0"/>
              <a:t>Failure to attend to anyone who wants to avail himself of the services of the office, or to act promptly and expeditiously on public personal transactions; </a:t>
            </a:r>
          </a:p>
        </p:txBody>
      </p:sp>
    </p:spTree>
    <p:extLst>
      <p:ext uri="{BB962C8B-B14F-4D97-AF65-F5344CB8AC3E}">
        <p14:creationId xmlns:p14="http://schemas.microsoft.com/office/powerpoint/2010/main" val="2024761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HUWAG BALAT SIBUYAS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a:bodyPr>
          <a:lstStyle/>
          <a:p>
            <a:pPr algn="just"/>
            <a:r>
              <a:rPr lang="en-US" sz="2000" dirty="0"/>
              <a:t>A public official, more especially an elected one, should not be onion skinned. </a:t>
            </a:r>
          </a:p>
          <a:p>
            <a:pPr algn="just"/>
            <a:r>
              <a:rPr lang="en-US" sz="2000" dirty="0"/>
              <a:t>Strict personal discipline is expected of an occupant of a public office because a public official is a property of the public. </a:t>
            </a:r>
          </a:p>
          <a:p>
            <a:pPr algn="just"/>
            <a:r>
              <a:rPr lang="en-US" sz="2000" dirty="0"/>
              <a:t>He is looked upon to set the example how public officials should correctly conduct themselves even in the face of extreme provocation. </a:t>
            </a:r>
          </a:p>
          <a:p>
            <a:pPr algn="just"/>
            <a:r>
              <a:rPr lang="en-US" sz="2000" dirty="0"/>
              <a:t>Always he is expected to act and serve with the highest degree of responsibility, integrity, loyalty and efficiency and shall remain accountable for his conduct to the people. (</a:t>
            </a:r>
            <a:r>
              <a:rPr lang="en-US" sz="2000" dirty="0" err="1"/>
              <a:t>Yabut</a:t>
            </a:r>
            <a:r>
              <a:rPr lang="en-US" sz="2000" dirty="0"/>
              <a:t> vs. Ombudsman, June 17, 1994) </a:t>
            </a:r>
          </a:p>
        </p:txBody>
      </p:sp>
    </p:spTree>
    <p:extLst>
      <p:ext uri="{BB962C8B-B14F-4D97-AF65-F5344CB8AC3E}">
        <p14:creationId xmlns:p14="http://schemas.microsoft.com/office/powerpoint/2010/main" val="25375828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normAutofit fontScale="90000"/>
          </a:bodyPr>
          <a:lstStyle/>
          <a:p>
            <a:r>
              <a:rPr lang="en-US" dirty="0"/>
              <a:t>GROUNDS FOR ADMINISTRATIVE DISCIPLINARY ACTION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a:bodyPr>
          <a:lstStyle/>
          <a:p>
            <a:pPr algn="just">
              <a:buFont typeface="Wingdings" pitchFamily="2" charset="2"/>
              <a:buChar char="§"/>
            </a:pPr>
            <a:r>
              <a:rPr lang="en-US" sz="3600" dirty="0"/>
              <a:t>Failure to file a sworn statements of assets, liabilities and net worth, and disclosure of business interests and financial connections; and </a:t>
            </a:r>
          </a:p>
          <a:p>
            <a:pPr marL="0" indent="0" algn="just">
              <a:buNone/>
            </a:pPr>
            <a:endParaRPr lang="en-US" sz="3600" dirty="0"/>
          </a:p>
        </p:txBody>
      </p:sp>
    </p:spTree>
    <p:extLst>
      <p:ext uri="{BB962C8B-B14F-4D97-AF65-F5344CB8AC3E}">
        <p14:creationId xmlns:p14="http://schemas.microsoft.com/office/powerpoint/2010/main" val="33113799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normAutofit fontScale="90000"/>
          </a:bodyPr>
          <a:lstStyle/>
          <a:p>
            <a:r>
              <a:rPr lang="en-US" dirty="0"/>
              <a:t>GROUNDS FOR ADMINISTRATIVE DISCIPLINARY ACTION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55000" lnSpcReduction="20000"/>
          </a:bodyPr>
          <a:lstStyle/>
          <a:p>
            <a:pPr marL="0" indent="0" algn="just">
              <a:buNone/>
            </a:pPr>
            <a:endParaRPr lang="en-US" sz="3600" dirty="0"/>
          </a:p>
          <a:p>
            <a:pPr algn="just"/>
            <a:r>
              <a:rPr lang="en-US" sz="3600" dirty="0"/>
              <a:t>Failure to resign from his position in the private business enterprise within thirty (30) days from assumption of public office when conflict of interest arises, and/or failure to divest himself of his shareholdings or interests in private business enterprise within sixty (60) days from such assumption of public office when conflict of interest arises,: Provided however, that for those who are already in the service and a conflict of interest arises, the official or employee must either resign or divest himself of said interests within the periods herein above described, reckoned from the date when the conflict of interest had arisen. </a:t>
            </a:r>
          </a:p>
          <a:p>
            <a:pPr marL="0" indent="0" algn="just">
              <a:buNone/>
            </a:pPr>
            <a:endParaRPr lang="en-US" sz="3600" dirty="0"/>
          </a:p>
        </p:txBody>
      </p:sp>
    </p:spTree>
    <p:extLst>
      <p:ext uri="{BB962C8B-B14F-4D97-AF65-F5344CB8AC3E}">
        <p14:creationId xmlns:p14="http://schemas.microsoft.com/office/powerpoint/2010/main" val="32145931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PENALTIES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lnSpcReduction="10000"/>
          </a:bodyPr>
          <a:lstStyle/>
          <a:p>
            <a:pPr algn="just">
              <a:buFont typeface="Wingdings" pitchFamily="2" charset="2"/>
              <a:buChar char="§"/>
            </a:pPr>
            <a:r>
              <a:rPr lang="en-US" sz="2000" dirty="0"/>
              <a:t>Any public official or employee, regardless of whether or not he holds office or employment in a casual, temporary, holdover, permanent or regular capacity, committing any violation of this Act shall be punished with a </a:t>
            </a:r>
            <a:r>
              <a:rPr lang="en-US" sz="2000" b="1" dirty="0"/>
              <a:t>fine not exceeding the equivalent of six (6) month’s salary or suspension not exceeding one (1) year, or removal </a:t>
            </a:r>
            <a:r>
              <a:rPr lang="en-US" sz="2000" dirty="0"/>
              <a:t>depending on the gravity of the offense after due notice and hearing by the appropriate body or agency.</a:t>
            </a:r>
          </a:p>
          <a:p>
            <a:pPr marL="0" indent="0" algn="just">
              <a:buNone/>
            </a:pPr>
            <a:endParaRPr lang="en-US" sz="2000" dirty="0"/>
          </a:p>
          <a:p>
            <a:pPr algn="just">
              <a:buFont typeface="Wingdings" pitchFamily="2" charset="2"/>
              <a:buChar char="§"/>
            </a:pPr>
            <a:r>
              <a:rPr lang="en-US" sz="2000" dirty="0"/>
              <a:t>If the violation is punishable by a heavier penalty under another law, he shall be prosecuted under the latter statute. (</a:t>
            </a:r>
            <a:r>
              <a:rPr lang="en-US" sz="2000" dirty="0" err="1"/>
              <a:t>eg.</a:t>
            </a:r>
            <a:r>
              <a:rPr lang="en-US" sz="2000" dirty="0"/>
              <a:t> RA 3019)</a:t>
            </a:r>
          </a:p>
        </p:txBody>
      </p:sp>
    </p:spTree>
    <p:extLst>
      <p:ext uri="{BB962C8B-B14F-4D97-AF65-F5344CB8AC3E}">
        <p14:creationId xmlns:p14="http://schemas.microsoft.com/office/powerpoint/2010/main" val="19965752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a:t>PENALTIES </a:t>
            </a:r>
            <a:endParaRPr lang="en-US" dirty="0"/>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lnSpcReduction="10000"/>
          </a:bodyPr>
          <a:lstStyle/>
          <a:p>
            <a:pPr algn="just">
              <a:buFont typeface="Wingdings" pitchFamily="2" charset="2"/>
              <a:buChar char="§"/>
            </a:pPr>
            <a:endParaRPr lang="en-US" sz="3000" dirty="0"/>
          </a:p>
          <a:p>
            <a:pPr algn="just">
              <a:buFont typeface="Wingdings" pitchFamily="2" charset="2"/>
              <a:buChar char="§"/>
            </a:pPr>
            <a:r>
              <a:rPr lang="en-US" sz="3000" dirty="0"/>
              <a:t>Violations of Sections 7, 8 or 9 of this Act shall be punishable with imprisonment not exceeding five (5) years, or a fine not exceeding five thousand pesos (P5,000), or both, and, in the discretion of the court of competent jurisdiction, disqualification to hold public office. </a:t>
            </a:r>
          </a:p>
          <a:p>
            <a:pPr marL="0" indent="0" algn="just">
              <a:buNone/>
            </a:pPr>
            <a:endParaRPr lang="en-US" sz="3200" dirty="0"/>
          </a:p>
        </p:txBody>
      </p:sp>
    </p:spTree>
    <p:extLst>
      <p:ext uri="{BB962C8B-B14F-4D97-AF65-F5344CB8AC3E}">
        <p14:creationId xmlns:p14="http://schemas.microsoft.com/office/powerpoint/2010/main" val="27864592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a:t>PENALTIES </a:t>
            </a:r>
            <a:endParaRPr lang="en-US" dirty="0"/>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92500" lnSpcReduction="20000"/>
          </a:bodyPr>
          <a:lstStyle/>
          <a:p>
            <a:pPr algn="just"/>
            <a:r>
              <a:rPr lang="en-US" sz="4000" dirty="0"/>
              <a:t>Any violation hereof proven in a proper administrative proceeding shall be sufficient cause for removal or dismissal of a public official or employee, even if no criminal prosecution is instituted against him. </a:t>
            </a:r>
          </a:p>
        </p:txBody>
      </p:sp>
    </p:spTree>
    <p:extLst>
      <p:ext uri="{BB962C8B-B14F-4D97-AF65-F5344CB8AC3E}">
        <p14:creationId xmlns:p14="http://schemas.microsoft.com/office/powerpoint/2010/main" val="39113162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PENALTIES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77500" lnSpcReduction="20000"/>
          </a:bodyPr>
          <a:lstStyle/>
          <a:p>
            <a:pPr algn="just">
              <a:buFont typeface="Wingdings" pitchFamily="2" charset="2"/>
              <a:buChar char="§"/>
            </a:pPr>
            <a:r>
              <a:rPr lang="en-US" sz="4000" dirty="0"/>
              <a:t>Private individuals who participate in conspiracy as co-principals, accomplices or accessories, with public officials or employees, in violation of this Act, shall be subject to the same penal liabilities as the public officials or employees and shall be tried jointly with them. </a:t>
            </a:r>
          </a:p>
          <a:p>
            <a:pPr marL="0" indent="0" algn="just">
              <a:buNone/>
            </a:pPr>
            <a:endParaRPr lang="en-US" dirty="0"/>
          </a:p>
        </p:txBody>
      </p:sp>
    </p:spTree>
    <p:extLst>
      <p:ext uri="{BB962C8B-B14F-4D97-AF65-F5344CB8AC3E}">
        <p14:creationId xmlns:p14="http://schemas.microsoft.com/office/powerpoint/2010/main" val="14406336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a:t>PENALTIES </a:t>
            </a:r>
            <a:endParaRPr lang="en-US" dirty="0"/>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lnSpcReduction="10000"/>
          </a:bodyPr>
          <a:lstStyle/>
          <a:p>
            <a:pPr algn="just">
              <a:buFont typeface="Wingdings" pitchFamily="2" charset="2"/>
              <a:buChar char="§"/>
            </a:pPr>
            <a:r>
              <a:rPr lang="en-US" sz="2400" dirty="0"/>
              <a:t>The official or employee concerned may bring an action against any person who obtains or uses a report for any purpose prohibited by Section 8(D) of this Act. The Court in which such action is brought may assess against such person a penalty in any amount not to exceed twenty-five thousand pesos (P25,000.00). </a:t>
            </a:r>
          </a:p>
          <a:p>
            <a:pPr algn="just">
              <a:buFont typeface="Wingdings" pitchFamily="2" charset="2"/>
              <a:buChar char="§"/>
            </a:pPr>
            <a:endParaRPr lang="en-US" sz="1000" dirty="0"/>
          </a:p>
          <a:p>
            <a:pPr algn="just">
              <a:buFont typeface="Wingdings" pitchFamily="2" charset="2"/>
              <a:buChar char="§"/>
            </a:pPr>
            <a:r>
              <a:rPr lang="en-US" sz="2400" dirty="0"/>
              <a:t>If another sanction hereunder or under any other law is heavier, the latter shall apply. </a:t>
            </a:r>
          </a:p>
        </p:txBody>
      </p:sp>
    </p:spTree>
    <p:extLst>
      <p:ext uri="{BB962C8B-B14F-4D97-AF65-F5344CB8AC3E}">
        <p14:creationId xmlns:p14="http://schemas.microsoft.com/office/powerpoint/2010/main" val="10033580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a:t>PENALTIES </a:t>
            </a:r>
            <a:endParaRPr lang="en-US" dirty="0"/>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a:bodyPr>
          <a:lstStyle/>
          <a:p>
            <a:pPr algn="just">
              <a:buFont typeface="Wingdings" pitchFamily="2" charset="2"/>
              <a:buChar char="§"/>
            </a:pPr>
            <a:r>
              <a:rPr lang="en-US" sz="3600" dirty="0"/>
              <a:t>Administrative proceedings for violation of these Rules shall be in accordance with the Civil Service Law and Rules. </a:t>
            </a:r>
          </a:p>
        </p:txBody>
      </p:sp>
    </p:spTree>
    <p:extLst>
      <p:ext uri="{BB962C8B-B14F-4D97-AF65-F5344CB8AC3E}">
        <p14:creationId xmlns:p14="http://schemas.microsoft.com/office/powerpoint/2010/main" val="12146994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PUBLIC OFFICE IS A PUBLIC TRUST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fontScale="77500" lnSpcReduction="20000"/>
          </a:bodyPr>
          <a:lstStyle/>
          <a:p>
            <a:pPr algn="just"/>
            <a:r>
              <a:rPr lang="en-US" sz="4000" dirty="0"/>
              <a:t>Public office is a public trust. Public officers and employees must at all times be accountable to the people, serve them with utmost responsibility, integrity, loyalty and efficiency, and act with patriotism and justice, and lead modest lives. (Section 1, Article XI, 1987 Constitution) </a:t>
            </a:r>
          </a:p>
        </p:txBody>
      </p:sp>
    </p:spTree>
    <p:extLst>
      <p:ext uri="{BB962C8B-B14F-4D97-AF65-F5344CB8AC3E}">
        <p14:creationId xmlns:p14="http://schemas.microsoft.com/office/powerpoint/2010/main" val="1761978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315B-6427-A5C7-064E-0687D82A01DC}"/>
              </a:ext>
            </a:extLst>
          </p:cNvPr>
          <p:cNvSpPr>
            <a:spLocks noGrp="1"/>
          </p:cNvSpPr>
          <p:nvPr>
            <p:ph type="title"/>
          </p:nvPr>
        </p:nvSpPr>
        <p:spPr/>
        <p:txBody>
          <a:bodyPr/>
          <a:lstStyle/>
          <a:p>
            <a:r>
              <a:rPr lang="en-US" dirty="0"/>
              <a:t>JUSTNESS AND SINCERITY </a:t>
            </a:r>
          </a:p>
        </p:txBody>
      </p:sp>
      <p:sp>
        <p:nvSpPr>
          <p:cNvPr id="3" name="Content Placeholder 2">
            <a:extLst>
              <a:ext uri="{FF2B5EF4-FFF2-40B4-BE49-F238E27FC236}">
                <a16:creationId xmlns:a16="http://schemas.microsoft.com/office/drawing/2014/main" id="{775F3905-96CA-6A86-7BBC-FD595D059F04}"/>
              </a:ext>
            </a:extLst>
          </p:cNvPr>
          <p:cNvSpPr>
            <a:spLocks noGrp="1"/>
          </p:cNvSpPr>
          <p:nvPr>
            <p:ph idx="1"/>
          </p:nvPr>
        </p:nvSpPr>
        <p:spPr/>
        <p:txBody>
          <a:bodyPr>
            <a:normAutofit/>
          </a:bodyPr>
          <a:lstStyle/>
          <a:p>
            <a:pPr algn="just"/>
            <a:r>
              <a:rPr lang="en-US" sz="3200" dirty="0"/>
              <a:t>Public officials and employees shall remain true to the people at all times. </a:t>
            </a:r>
          </a:p>
          <a:p>
            <a:pPr algn="just"/>
            <a:endParaRPr lang="en-US" sz="900" dirty="0"/>
          </a:p>
          <a:p>
            <a:pPr algn="just"/>
            <a:r>
              <a:rPr lang="en-US" sz="3200" dirty="0"/>
              <a:t>They must act with justness and sincerity and shall not discriminate against anyone, especially the poor and the underprivileged. </a:t>
            </a:r>
          </a:p>
          <a:p>
            <a:pPr algn="just"/>
            <a:endParaRPr lang="en-US" dirty="0"/>
          </a:p>
        </p:txBody>
      </p:sp>
    </p:spTree>
    <p:extLst>
      <p:ext uri="{BB962C8B-B14F-4D97-AF65-F5344CB8AC3E}">
        <p14:creationId xmlns:p14="http://schemas.microsoft.com/office/powerpoint/2010/main" val="1848682468"/>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{4C1069F1-AAA7-9446-B567-48CA5F674497}tf16401369</Template>
  <TotalTime>2171</TotalTime>
  <Words>6010</Words>
  <Application>Microsoft Macintosh PowerPoint</Application>
  <PresentationFormat>Widescreen</PresentationFormat>
  <Paragraphs>422</Paragraphs>
  <Slides>88</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88</vt:i4>
      </vt:variant>
    </vt:vector>
  </HeadingPairs>
  <TitlesOfParts>
    <vt:vector size="93" baseType="lpstr">
      <vt:lpstr>Calibri</vt:lpstr>
      <vt:lpstr>Calibri Light</vt:lpstr>
      <vt:lpstr>Rockwell</vt:lpstr>
      <vt:lpstr>Wingdings</vt:lpstr>
      <vt:lpstr>Atlas</vt:lpstr>
      <vt:lpstr>REPUBLIC ACT NO. 6713  AND OTHER LAWS</vt:lpstr>
      <vt:lpstr>REPUBLIC ACT NO. 6713</vt:lpstr>
      <vt:lpstr>DECLARATION OF POLICIES </vt:lpstr>
      <vt:lpstr>PUBLIC OFFICIALS</vt:lpstr>
      <vt:lpstr>NORMS OF CONDUCT OF PUBLIC OFFICIALS AND EMPLOYEES </vt:lpstr>
      <vt:lpstr>COMMITMENT TO PUBLIC INTEREST </vt:lpstr>
      <vt:lpstr>PROFESSIONALISM </vt:lpstr>
      <vt:lpstr>HUWAG BALAT SIBUYAS </vt:lpstr>
      <vt:lpstr>JUSTNESS AND SINCERITY </vt:lpstr>
      <vt:lpstr>JUSTNESS AND SINCERITY </vt:lpstr>
      <vt:lpstr>ACT  CONTRARY  TO LAW </vt:lpstr>
      <vt:lpstr>ACT  CONTRARY  TO LAW </vt:lpstr>
      <vt:lpstr>JUSTNESS AND SINCERITY </vt:lpstr>
      <vt:lpstr>POLITICAL NEUTRALITY </vt:lpstr>
      <vt:lpstr>RESPONSIVENESS TO THE PUBLIC </vt:lpstr>
      <vt:lpstr>REPUBLIC ACT NO. 9485</vt:lpstr>
      <vt:lpstr>RED TAPE </vt:lpstr>
      <vt:lpstr>REPUBLIC ACT NO. 9485</vt:lpstr>
      <vt:lpstr>REPUBLIC ACT NO. 11032</vt:lpstr>
      <vt:lpstr>REPUBLIC ACT NO. 11032</vt:lpstr>
      <vt:lpstr>VIOLATIONS AND PERSONS LIABLE </vt:lpstr>
      <vt:lpstr>VIOLATIONS AND PERSONS LIABLE </vt:lpstr>
      <vt:lpstr>VIOLATIONS AND PERSONS LIABLE </vt:lpstr>
      <vt:lpstr>PENALTIES AND LIABILITIES</vt:lpstr>
      <vt:lpstr>PENALTIES AND LIABILITIES</vt:lpstr>
      <vt:lpstr>PENALTIES AND LIABILITIES</vt:lpstr>
      <vt:lpstr>THE ANTI-RED TAPE AUTHORITY </vt:lpstr>
      <vt:lpstr>NATIONALISM AND PATRIOTISM </vt:lpstr>
      <vt:lpstr>COMMITMENT TO DEMOCRACY </vt:lpstr>
      <vt:lpstr>SIMPLE LIVING </vt:lpstr>
      <vt:lpstr>SIMPLE LIVING </vt:lpstr>
      <vt:lpstr>DUTIES OF PUBLIC OFFICIALS AND EMPLOYEES</vt:lpstr>
      <vt:lpstr>ACT PROMPTLY ON LETTERS AND REQUESTS</vt:lpstr>
      <vt:lpstr>SUBMIT ANNUAL PERFORMANCE REPORTS </vt:lpstr>
      <vt:lpstr>PROCESS DOCUMENTS AND  PAPERS EXPEDITIOUSLY </vt:lpstr>
      <vt:lpstr>ACT IMMEDIATELY ON THE PUBLIC’S PERSONAL TRANSACTIONS </vt:lpstr>
      <vt:lpstr>MAKE DOCUMENTS ACCESSIBLE TO THE PUBLIC </vt:lpstr>
      <vt:lpstr>TRANSPARENCY OF TRANSACTION  AND ACCESS TO INFORMATION</vt:lpstr>
      <vt:lpstr>TRANSPARENCY OF TRANSACTION  AND ACCESS TO INFORMATION</vt:lpstr>
      <vt:lpstr>TRANSPARENCY OF TRANSACTION  AND ACCESS TO INFORMATION</vt:lpstr>
      <vt:lpstr>TRANSPARENCY OF TRANSACTION  AND ACCESS TO INFORMATION</vt:lpstr>
      <vt:lpstr>SYSTEM OF INCENTIVES AND REWARDS </vt:lpstr>
      <vt:lpstr>CRITERIA IN THE CONFERMENT OF AWARDS</vt:lpstr>
      <vt:lpstr>SYSTEM OF INCENTIVES AND REWARDS </vt:lpstr>
      <vt:lpstr>PROHIBITED ACTS AND TRANSACTIONS </vt:lpstr>
      <vt:lpstr>PROHIBITED ACTS AND TRANSACTIONS </vt:lpstr>
      <vt:lpstr>PROHIBITED ACTS AND TRANSACTIONS </vt:lpstr>
      <vt:lpstr>OUTSIDE EMPLOYMENT AND OTHER ACTIVITIES RELATED THERETO </vt:lpstr>
      <vt:lpstr>PROHIBITED ACTS AND TRANSACTIONS </vt:lpstr>
      <vt:lpstr>PROHIBITED ACTS AND TRANSACTIONS </vt:lpstr>
      <vt:lpstr>DIRECT BRIBERY AND VIOLATION OF SEC. 7 (d) OF RA NO. 6713</vt:lpstr>
      <vt:lpstr>DIRECT BRIBERY AND VIOLATION OF SEC. 7 (d) OF RA NO. 6713</vt:lpstr>
      <vt:lpstr>PROHIBITED ACTS AND TRANSACTIONS </vt:lpstr>
      <vt:lpstr>GIFT </vt:lpstr>
      <vt:lpstr>LOAN </vt:lpstr>
      <vt:lpstr>THIS PROHIBITION SHALL NOT INCLUDE: </vt:lpstr>
      <vt:lpstr>THIS PROHIBITION SHALL NOT INCLUDE: </vt:lpstr>
      <vt:lpstr>THIS PROHIBITION SHALL NOT INCLUDE: </vt:lpstr>
      <vt:lpstr>SOLICITATION OR ACCEPTANCE OF GIFTS </vt:lpstr>
      <vt:lpstr>STATEMENTS AND DISCLOSURE </vt:lpstr>
      <vt:lpstr>WHAT IS THE PURPOSE OF SALN?</vt:lpstr>
      <vt:lpstr>WHO ARE EXEMPTED FROM FILING THE SALN FORM?</vt:lpstr>
      <vt:lpstr>WHEN SHOULD THE SALN BE FILED?</vt:lpstr>
      <vt:lpstr>SALN FORM per CSC Resolution No. 1500088 promulgated on 23 January 2015</vt:lpstr>
      <vt:lpstr>CONTENTS OF STATEMENT OF ASSETS AND LIABILITIES AND FINANCIAL DISCLOSURE </vt:lpstr>
      <vt:lpstr>NON-FILING OF SALN AFFECTS INTEGRITY </vt:lpstr>
      <vt:lpstr>STATEMENT OF ASSETS AND LIABILITIES  AND FINANCIAL DISCLOSURE </vt:lpstr>
      <vt:lpstr>STATEMENT OF ASSETS AND LIABILITIES  AND FINANCIAL DISCLOSURE </vt:lpstr>
      <vt:lpstr>IDENTIFICATION AND DISCLOSURE OF RELATIVES </vt:lpstr>
      <vt:lpstr>CONSANGUINITY AND AFFINITY </vt:lpstr>
      <vt:lpstr>ACCESSIBILITY OF DOCUMENTS </vt:lpstr>
      <vt:lpstr>PROHIBITED ACTS </vt:lpstr>
      <vt:lpstr>DIVESTMENT </vt:lpstr>
      <vt:lpstr>CONFLICT OF INTEREST </vt:lpstr>
      <vt:lpstr>SUBSTANTIAL STOCKHOLDER </vt:lpstr>
      <vt:lpstr>DIVESTMENT </vt:lpstr>
      <vt:lpstr>DIVESTMENT </vt:lpstr>
      <vt:lpstr>GROUNDS FOR ADMINISTRATIVE DISCIPLINARY ACTION  </vt:lpstr>
      <vt:lpstr>GROUNDS FOR ADMINISTRATIVE DISCIPLINARY ACTION  </vt:lpstr>
      <vt:lpstr>GROUNDS FOR ADMINISTRATIVE DISCIPLINARY ACTION  </vt:lpstr>
      <vt:lpstr>GROUNDS FOR ADMINISTRATIVE DISCIPLINARY ACTION  </vt:lpstr>
      <vt:lpstr>PENALTIES </vt:lpstr>
      <vt:lpstr>PENALTIES </vt:lpstr>
      <vt:lpstr>PENALTIES </vt:lpstr>
      <vt:lpstr>PENALTIES </vt:lpstr>
      <vt:lpstr>PENALTIES </vt:lpstr>
      <vt:lpstr>PENALTIES </vt:lpstr>
      <vt:lpstr>PUBLIC OFFICE IS A PUBLIC TRUST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REPUBLIC ACT NO. 6713</dc:title>
  <dc:creator>Microsoft Office User</dc:creator>
  <cp:lastModifiedBy>Microsoft Office User</cp:lastModifiedBy>
  <cp:revision>155</cp:revision>
  <dcterms:created xsi:type="dcterms:W3CDTF">2022-06-10T11:27:28Z</dcterms:created>
  <dcterms:modified xsi:type="dcterms:W3CDTF">2022-06-22T22:12:52Z</dcterms:modified>
</cp:coreProperties>
</file>